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73" r:id="rId2"/>
    <p:sldId id="312" r:id="rId3"/>
    <p:sldId id="313" r:id="rId4"/>
    <p:sldId id="314" r:id="rId5"/>
    <p:sldId id="315" r:id="rId6"/>
    <p:sldId id="316" r:id="rId7"/>
    <p:sldId id="317" r:id="rId8"/>
    <p:sldId id="356" r:id="rId9"/>
    <p:sldId id="409" r:id="rId10"/>
    <p:sldId id="329" r:id="rId11"/>
    <p:sldId id="410" r:id="rId12"/>
    <p:sldId id="354" r:id="rId13"/>
    <p:sldId id="360" r:id="rId14"/>
    <p:sldId id="386" r:id="rId15"/>
    <p:sldId id="387" r:id="rId16"/>
    <p:sldId id="388" r:id="rId17"/>
    <p:sldId id="402" r:id="rId18"/>
    <p:sldId id="403" r:id="rId19"/>
    <p:sldId id="389" r:id="rId20"/>
    <p:sldId id="390" r:id="rId21"/>
    <p:sldId id="392" r:id="rId22"/>
    <p:sldId id="393" r:id="rId23"/>
    <p:sldId id="405" r:id="rId24"/>
    <p:sldId id="394" r:id="rId25"/>
    <p:sldId id="406" r:id="rId26"/>
    <p:sldId id="395" r:id="rId27"/>
    <p:sldId id="396" r:id="rId28"/>
    <p:sldId id="397" r:id="rId29"/>
    <p:sldId id="407" r:id="rId30"/>
    <p:sldId id="399" r:id="rId31"/>
    <p:sldId id="400" r:id="rId32"/>
    <p:sldId id="401" r:id="rId33"/>
    <p:sldId id="362" r:id="rId34"/>
    <p:sldId id="425" r:id="rId35"/>
    <p:sldId id="363" r:id="rId36"/>
    <p:sldId id="364" r:id="rId37"/>
    <p:sldId id="411" r:id="rId38"/>
    <p:sldId id="415" r:id="rId39"/>
    <p:sldId id="344" r:id="rId40"/>
    <p:sldId id="345" r:id="rId41"/>
    <p:sldId id="346" r:id="rId42"/>
    <p:sldId id="347" r:id="rId43"/>
    <p:sldId id="408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85" r:id="rId52"/>
    <p:sldId id="328" r:id="rId5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F47"/>
    <a:srgbClr val="91B54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5" autoAdjust="0"/>
    <p:restoredTop sz="94584" autoAdjust="0"/>
  </p:normalViewPr>
  <p:slideViewPr>
    <p:cSldViewPr>
      <p:cViewPr varScale="1">
        <p:scale>
          <a:sx n="67" d="100"/>
          <a:sy n="67" d="100"/>
        </p:scale>
        <p:origin x="-14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fld id="{D89A96B6-26D2-40B9-9A06-2D8D7165B6C2}" type="datetimeFigureOut">
              <a:rPr lang="th-TH" smtClean="0"/>
              <a:pPr/>
              <a:t>13/07/59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FBF76E86-81E8-4E2E-B239-FC890D6E809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307380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332"/>
          </a:xfrm>
          <a:prstGeom prst="rect">
            <a:avLst/>
          </a:prstGeom>
        </p:spPr>
        <p:txBody>
          <a:bodyPr vert="horz" lIns="92494" tIns="46246" rIns="92494" bIns="4624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6332"/>
          </a:xfrm>
          <a:prstGeom prst="rect">
            <a:avLst/>
          </a:prstGeom>
        </p:spPr>
        <p:txBody>
          <a:bodyPr vert="horz" lIns="92494" tIns="46246" rIns="92494" bIns="46246" rtlCol="0"/>
          <a:lstStyle>
            <a:lvl1pPr algn="r">
              <a:defRPr sz="1200"/>
            </a:lvl1pPr>
          </a:lstStyle>
          <a:p>
            <a:fld id="{3C4BA2DF-26FE-4AF3-B94F-5DE6162AC78B}" type="datetimeFigureOut">
              <a:rPr lang="en-US" smtClean="0"/>
              <a:pPr/>
              <a:t>7/13/2016</a:t>
            </a:fld>
            <a:endParaRPr lang="en-GB" dirty="0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4" tIns="46246" rIns="92494" bIns="46246" rtlCol="0" anchor="ctr"/>
          <a:lstStyle/>
          <a:p>
            <a:endParaRPr lang="en-GB" dirty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2494" tIns="46246" rIns="92494" bIns="46246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2494" tIns="46246" rIns="92494" bIns="4624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2494" tIns="46246" rIns="92494" bIns="46246" rtlCol="0" anchor="b"/>
          <a:lstStyle>
            <a:lvl1pPr algn="r">
              <a:defRPr sz="1200"/>
            </a:lvl1pPr>
          </a:lstStyle>
          <a:p>
            <a:fld id="{94707666-5828-4606-93DA-6A6F846A3D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2630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7666-5828-4606-93DA-6A6F846A3D45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-25000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7C478-9CB8-4EE8-AC4A-05DBF5C3F9E5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3D9C8-E791-4EFA-89C0-45F05888E7E6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th-TH" smtClean="0"/>
          </a:p>
        </p:txBody>
      </p:sp>
      <p:sp>
        <p:nvSpPr>
          <p:cNvPr id="2970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4E6665-E83B-48F3-B826-83AC859CC90C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th-TH" alt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1921" indent="-36192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th-TH" b="1" dirty="0" smtClean="0"/>
              <a:t>ผลการดำเนินงานด่านชุมชน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20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จังหวัด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40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อำเภอ  มี 243 ด่าน (ในแต่ละเขตมีจำนวนอำเภอไม่เท่ากัน)</a:t>
            </a:r>
          </a:p>
          <a:p>
            <a:pPr marL="361921" indent="-36192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ผลเบื้องต้นการเพิ่มขึ้นของบาดเจ็บและตายน้อยกว่าภาพรวมของประเทศ </a:t>
            </a:r>
          </a:p>
          <a:p>
            <a:pPr marL="361921" indent="-36192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  - เจ็บ+ เสียชีวิต ระดับประเทศ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เพิ่มขึ้น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11.8%</a:t>
            </a:r>
          </a:p>
          <a:p>
            <a:pPr marL="361921" indent="-36192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- ใน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40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อำเภอ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เพิ่มขึ้น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4% </a:t>
            </a: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 marL="361921" indent="-36192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     ถ้าพิจารณาเฉพาะจำนวนที่เสียชีวิตลดลง 1 คน ในขณะที่การตายภาพรวมของประเทศเพิ่มขึ้น</a:t>
            </a:r>
            <a:endParaRPr lang="th-TH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3174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35E77F-50B1-43F2-9FB5-E46BB9DC16ED}" type="slidenum">
              <a:rPr lang="th-TH" altLang="th-TH" smtClean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th-TH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main EOC inside the MOPH that we have used to monitor and evaluate the situation and response on emergency and disaster</a:t>
            </a:r>
            <a:r>
              <a:rPr lang="en-US" baseline="0" dirty="0" smtClean="0"/>
              <a:t>.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63C5-F897-4BE2-9BE6-0971F754395D}" type="slidenum">
              <a:rPr lang="th-TH" smtClean="0"/>
              <a:pPr/>
              <a:t>33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GB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1F9A-6975-4044-A5F7-43834EB537E0}" type="datetime1">
              <a:rPr lang="en-US" smtClean="0"/>
              <a:pPr/>
              <a:t>7/13/2016</a:t>
            </a:fld>
            <a:endParaRPr lang="en-GB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3EF0-8373-4561-A449-7EF9A23F38BF}" type="datetime1">
              <a:rPr lang="en-US" smtClean="0"/>
              <a:pPr/>
              <a:t>7/13/2016</a:t>
            </a:fld>
            <a:endParaRPr lang="en-GB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4856-F9F9-469E-B3FB-5CF7C3D2B02C}" type="datetime1">
              <a:rPr lang="en-US" smtClean="0"/>
              <a:pPr/>
              <a:t>7/13/2016</a:t>
            </a:fld>
            <a:endParaRPr lang="en-GB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73"/>
          <p:cNvGrpSpPr/>
          <p:nvPr/>
        </p:nvGrpSpPr>
        <p:grpSpPr>
          <a:xfrm>
            <a:off x="0" y="2438414"/>
            <a:ext cx="9009062" cy="1052513"/>
            <a:chOff x="0" y="1536"/>
            <a:chExt cx="5675" cy="663"/>
          </a:xfrm>
        </p:grpSpPr>
        <p:grpSp>
          <p:nvGrpSpPr>
            <p:cNvPr id="3" name="Group 3079"/>
            <p:cNvGrpSpPr/>
            <p:nvPr/>
          </p:nvGrpSpPr>
          <p:grpSpPr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3087" name="Rectangle 3086"/>
              <p:cNvSpPr>
                <a:spLocks/>
              </p:cNvSpPr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 altLang="en-US" sz="1800" dirty="0">
                  <a:uFillTx/>
                </a:endParaRPr>
              </a:p>
            </p:txBody>
          </p:sp>
          <p:sp>
            <p:nvSpPr>
              <p:cNvPr id="3088" name="Rectangle 3087"/>
              <p:cNvSpPr>
                <a:spLocks/>
              </p:cNvSpPr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10800000" scaled="1"/>
              </a:gradFill>
              <a:ln>
                <a:noFill/>
              </a:ln>
            </p:spPr>
            <p:txBody>
              <a:bodyPr wrap="none" anchor="ctr"/>
              <a:lstStyle/>
              <a:p>
                <a:endParaRPr lang="en-US" altLang="en-US" sz="1800" dirty="0">
                  <a:uFillTx/>
                </a:endParaRPr>
              </a:p>
            </p:txBody>
          </p:sp>
        </p:grpSp>
        <p:grpSp>
          <p:nvGrpSpPr>
            <p:cNvPr id="4" name="Group 3080"/>
            <p:cNvGrpSpPr/>
            <p:nvPr/>
          </p:nvGrpSpPr>
          <p:grpSpPr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3085" name="Rectangle 3084"/>
              <p:cNvSpPr>
                <a:spLocks/>
              </p:cNvSpPr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rgbClr val="FFCF01"/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 altLang="en-US" sz="1800" dirty="0">
                  <a:uFillTx/>
                </a:endParaRPr>
              </a:p>
            </p:txBody>
          </p:sp>
          <p:sp>
            <p:nvSpPr>
              <p:cNvPr id="3086" name="Rectangle 3085"/>
              <p:cNvSpPr>
                <a:spLocks/>
              </p:cNvSpPr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10800000" scaled="1"/>
              </a:gradFill>
              <a:ln>
                <a:noFill/>
              </a:ln>
            </p:spPr>
            <p:txBody>
              <a:bodyPr wrap="none" anchor="ctr"/>
              <a:lstStyle/>
              <a:p>
                <a:endParaRPr lang="en-US" altLang="en-US" sz="1800" dirty="0">
                  <a:uFillTx/>
                </a:endParaRPr>
              </a:p>
            </p:txBody>
          </p:sp>
        </p:grpSp>
        <p:sp>
          <p:nvSpPr>
            <p:cNvPr id="3082" name="Rectangle 3081"/>
            <p:cNvSpPr>
              <a:spLocks/>
            </p:cNvSpPr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8100000" scaled="1"/>
            </a:gradFill>
            <a:ln>
              <a:noFill/>
            </a:ln>
          </p:spPr>
          <p:txBody>
            <a:bodyPr wrap="none" anchor="ctr"/>
            <a:lstStyle/>
            <a:p>
              <a:endParaRPr lang="en-US" altLang="en-US" sz="1800" dirty="0">
                <a:uFillTx/>
              </a:endParaRPr>
            </a:p>
          </p:txBody>
        </p:sp>
        <p:sp>
          <p:nvSpPr>
            <p:cNvPr id="3083" name="Rectangle 3082"/>
            <p:cNvSpPr>
              <a:spLocks/>
            </p:cNvSpPr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</p:spPr>
          <p:txBody>
            <a:bodyPr wrap="none" anchor="ctr"/>
            <a:lstStyle/>
            <a:p>
              <a:endParaRPr lang="en-US" altLang="en-US" sz="1800" dirty="0">
                <a:uFillTx/>
              </a:endParaRPr>
            </a:p>
          </p:txBody>
        </p:sp>
        <p:sp>
          <p:nvSpPr>
            <p:cNvPr id="3084" name="Rectangle 3083"/>
            <p:cNvSpPr>
              <a:spLocks/>
            </p:cNvSpPr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</p:spPr>
          <p:txBody>
            <a:bodyPr wrap="none" anchor="ctr"/>
            <a:lstStyle/>
            <a:p>
              <a:endParaRPr lang="en-US" altLang="en-US" sz="1800" dirty="0">
                <a:uFillTx/>
              </a:endParaRPr>
            </a:p>
          </p:txBody>
        </p:sp>
      </p:grpSp>
      <p:sp>
        <p:nvSpPr>
          <p:cNvPr id="3075" name="Title 3074"/>
          <p:cNvSpPr>
            <a:spLocks noGrp="1"/>
          </p:cNvSpPr>
          <p:nvPr>
            <p:ph type="title" idx="4294967295"/>
          </p:nvPr>
        </p:nvSpPr>
        <p:spPr>
          <a:xfrm>
            <a:off x="1150938" y="214314"/>
            <a:ext cx="7793038" cy="1462087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>
                <a:uFillTx/>
              </a:rPr>
              <a:t>คลิกเพื่อแก้ไขลักษณะชื่อเรื่องต้นแบบ</a:t>
            </a:r>
          </a:p>
        </p:txBody>
      </p:sp>
      <p:sp>
        <p:nvSpPr>
          <p:cNvPr id="3076" name="Text Placeholder 3075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>
                <a:uFillTx/>
              </a:rPr>
              <a:t>คลิกเพื่อแก้ไขลักษณะของข้อความต้นแบบ</a:t>
            </a:r>
          </a:p>
          <a:p>
            <a:pPr lvl="1"/>
            <a:r>
              <a:rPr lang="en-US" altLang="en-US" dirty="0">
                <a:uFillTx/>
              </a:rPr>
              <a:t>ระดับที่สอง</a:t>
            </a:r>
          </a:p>
          <a:p>
            <a:pPr lvl="2"/>
            <a:r>
              <a:rPr lang="en-US" altLang="en-US" dirty="0">
                <a:uFillTx/>
              </a:rPr>
              <a:t>ระดับที่สาม</a:t>
            </a:r>
          </a:p>
          <a:p>
            <a:pPr lvl="3"/>
            <a:r>
              <a:rPr lang="en-US" altLang="en-US" dirty="0">
                <a:uFillTx/>
              </a:rPr>
              <a:t>ระดับที่สี่</a:t>
            </a:r>
          </a:p>
          <a:p>
            <a:pPr lvl="4"/>
            <a:r>
              <a:rPr lang="en-US" altLang="en-US" dirty="0">
                <a:uFillTx/>
              </a:rPr>
              <a:t>ระดับที่ห้า</a:t>
            </a:r>
          </a:p>
        </p:txBody>
      </p:sp>
      <p:sp>
        <p:nvSpPr>
          <p:cNvPr id="3077" name="Date Placeholder 3076"/>
          <p:cNvSpPr>
            <a:spLocks noGrp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endParaRPr lang="en-US" altLang="en-US" sz="1400" dirty="0">
              <a:solidFill>
                <a:srgbClr val="1C1C1C"/>
              </a:solidFill>
              <a:uFillTx/>
            </a:endParaRPr>
          </a:p>
        </p:txBody>
      </p:sp>
      <p:sp>
        <p:nvSpPr>
          <p:cNvPr id="3078" name="Footer Placeholder 3077"/>
          <p:cNvSpPr>
            <a:spLocks noGrp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ctr"/>
            <a:endParaRPr lang="en-US" altLang="en-US" sz="1400" dirty="0">
              <a:solidFill>
                <a:srgbClr val="1C1C1C"/>
              </a:solidFill>
              <a:uFillTx/>
            </a:endParaRPr>
          </a:p>
        </p:txBody>
      </p:sp>
      <p:sp>
        <p:nvSpPr>
          <p:cNvPr id="3079" name="Slide Number Placeholder 3078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fld id="{12FF1C42-D199-4079-1025-587298610EC3}" type="slidenum">
              <a:rPr lang="en-US" altLang="en-US" sz="1400" dirty="0">
                <a:solidFill>
                  <a:srgbClr val="1C1C1C"/>
                </a:solidFill>
                <a:uFillTx/>
              </a:rPr>
              <a:pPr algn="r"/>
              <a:t>‹#›</a:t>
            </a:fld>
            <a:endParaRPr lang="en-US" altLang="en-US" sz="1400" dirty="0">
              <a:solidFill>
                <a:srgbClr val="1C1C1C"/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E57F-85D5-40FE-B83C-57C0C7B974AD}" type="datetime1">
              <a:rPr lang="en-US" smtClean="0"/>
              <a:pPr/>
              <a:t>7/13/2016</a:t>
            </a:fld>
            <a:endParaRPr lang="en-GB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2822-DFE3-4A97-86B0-E0EC2E9D5092}" type="datetime1">
              <a:rPr lang="en-US" smtClean="0"/>
              <a:pPr/>
              <a:t>7/13/2016</a:t>
            </a:fld>
            <a:endParaRPr lang="en-GB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ABF1-02A3-4FC7-80EC-13635F85C98C}" type="datetime1">
              <a:rPr lang="en-US" smtClean="0"/>
              <a:pPr/>
              <a:t>7/13/2016</a:t>
            </a:fld>
            <a:endParaRPr lang="en-GB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ADC3-C90F-42D4-B41E-5350857A4499}" type="datetime1">
              <a:rPr lang="en-US" smtClean="0"/>
              <a:pPr/>
              <a:t>7/13/2016</a:t>
            </a:fld>
            <a:endParaRPr lang="en-GB" dirty="0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9A25-9849-40E7-AF11-F3C4983B1573}" type="datetime1">
              <a:rPr lang="en-US" smtClean="0"/>
              <a:pPr/>
              <a:t>7/13/2016</a:t>
            </a:fld>
            <a:endParaRPr lang="en-GB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4CD0-C5B2-4FE7-BA5E-15FD48028EC8}" type="datetime1">
              <a:rPr lang="en-US" smtClean="0"/>
              <a:pPr/>
              <a:t>7/13/2016</a:t>
            </a:fld>
            <a:endParaRPr lang="en-GB" dirty="0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3507-EC7C-40BE-82A1-29623A1B2EC3}" type="datetime1">
              <a:rPr lang="en-US" smtClean="0"/>
              <a:pPr/>
              <a:t>7/13/2016</a:t>
            </a:fld>
            <a:endParaRPr lang="en-GB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47AC-9983-4EB8-8BDD-796219476FAF}" type="datetime1">
              <a:rPr lang="en-US" smtClean="0"/>
              <a:pPr/>
              <a:t>7/13/2016</a:t>
            </a:fld>
            <a:endParaRPr lang="en-GB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GB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AF45-3FAB-46F8-A49C-084DC2EECA4A}" type="datetime1">
              <a:rPr lang="en-US" smtClean="0"/>
              <a:pPr/>
              <a:t>7/13/2016</a:t>
            </a:fld>
            <a:endParaRPr lang="en-GB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44BA7-F90F-46DD-8EE6-4020D4045FC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oleObject" Target="../embeddings/________Microsoft_Office_Excel_97-20031.xls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C. PHER\presentation\templatePPT\eco-green-backgrounds-with-leaf-ppt-backgrounds-powerpoi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844" y="4214818"/>
            <a:ext cx="8929750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400050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/>
            </a:r>
            <a:br>
              <a:rPr lang="th-TH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</a:br>
            <a:r>
              <a:rPr lang="th-TH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การป้องกันแก้ไขการบาดเจ็บและเสียชีวิต</a:t>
            </a:r>
            <a:br>
              <a:rPr lang="th-TH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</a:br>
            <a:r>
              <a:rPr lang="th-TH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จากการจราจรทางถนน</a:t>
            </a:r>
            <a:br>
              <a:rPr lang="th-TH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</a:br>
            <a:endParaRPr lang="en-GB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  <p:pic>
        <p:nvPicPr>
          <p:cNvPr id="2050" name="Picture 2" descr="F:\C. PHER\Logo\symbol-ministry\logo MOP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961" y="147411"/>
            <a:ext cx="1492395" cy="1495639"/>
          </a:xfrm>
          <a:prstGeom prst="rect">
            <a:avLst/>
          </a:prstGeom>
          <a:noFill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463147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0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ea typeface="+mj-ea"/>
                <a:cs typeface="TH Charmonman" pitchFamily="66" charset="-34"/>
              </a:rPr>
              <a:t>นายแพทย์อนุรักษ์ อมรเพชรสถาพร</a:t>
            </a:r>
          </a:p>
          <a:p>
            <a:r>
              <a:rPr lang="th-TH" sz="40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ea typeface="+mj-ea"/>
                <a:cs typeface="TH Charmonman" pitchFamily="66" charset="-34"/>
              </a:rPr>
              <a:t>สำนักสาธารณสุขฉุกเฉิน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9322" y="6273249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Charmonman" pitchFamily="66" charset="-34"/>
                <a:ea typeface="+mj-ea"/>
                <a:cs typeface="TH Charmonman" pitchFamily="66" charset="-34"/>
              </a:rPr>
              <a:t>13 กรกฎาคม ๒๕๕๙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-71462"/>
            <a:ext cx="3429024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GB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RTI  Report </a:t>
            </a:r>
            <a:endParaRPr lang="en-GB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887" y="3071811"/>
            <a:ext cx="1010656" cy="78581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GB" sz="4000" b="1" dirty="0" smtClean="0">
                <a:latin typeface="TH SarabunPSK" pitchFamily="34" charset="-34"/>
                <a:cs typeface="TH SarabunPSK" pitchFamily="34" charset="-34"/>
              </a:rPr>
              <a:t>Data</a:t>
            </a:r>
            <a:endParaRPr lang="en-GB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639006"/>
            <a:ext cx="1107841" cy="64698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ปริมาณ</a:t>
            </a:r>
            <a:endParaRPr lang="en-GB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925286"/>
            <a:ext cx="1148130" cy="646986"/>
          </a:xfrm>
          <a:prstGeom prst="flowChartAlternateProcess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คุณภาพ</a:t>
            </a:r>
            <a:endParaRPr lang="en-GB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3" name="ตาราง 22"/>
          <p:cNvGraphicFramePr>
            <a:graphicFrameLocks noGrp="1"/>
          </p:cNvGraphicFramePr>
          <p:nvPr/>
        </p:nvGraphicFramePr>
        <p:xfrm>
          <a:off x="3571868" y="428604"/>
          <a:ext cx="5429288" cy="38404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48017"/>
                <a:gridCol w="995363"/>
                <a:gridCol w="928388"/>
                <a:gridCol w="1143008"/>
                <a:gridCol w="857256"/>
                <a:gridCol w="857256"/>
              </a:tblGrid>
              <a:tr h="37084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Time line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smtClean="0">
                          <a:latin typeface="TH SarabunPSK" pitchFamily="34" charset="-34"/>
                          <a:cs typeface="TH SarabunPSK" pitchFamily="34" charset="-34"/>
                        </a:rPr>
                        <a:t>dialy</a:t>
                      </a:r>
                      <a:endParaRPr lang="en-GB" sz="20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M</a:t>
                      </a:r>
                      <a:endParaRPr lang="en-GB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T</a:t>
                      </a:r>
                    </a:p>
                    <a:p>
                      <a:pPr algn="ctr"/>
                      <a:endParaRPr lang="en-GB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Thu-F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Monthly</a:t>
                      </a:r>
                      <a:endParaRPr lang="en-GB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ทีมข้อมูล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เปิดทกวัน เวลาราชการ /</a:t>
                      </a:r>
                      <a:r>
                        <a:rPr lang="en-GB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SHOC Room</a:t>
                      </a:r>
                      <a:endParaRPr lang="en-GB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09.00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นำเสนอ</a:t>
                      </a: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รองปลัด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/ อธิบดี </a:t>
                      </a:r>
                      <a:r>
                        <a:rPr lang="th-TH" dirty="0" err="1" smtClean="0"/>
                        <a:t>คร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 </a:t>
                      </a:r>
                      <a:r>
                        <a:rPr lang="en-GB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07.30</a:t>
                      </a:r>
                      <a:r>
                        <a:rPr lang="th-TH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aseline="0" dirty="0" smtClean="0"/>
                        <a:t>เสนอที่ประชุมรมต.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TH SarabunPSK" pitchFamily="34" charset="-34"/>
                          <a:cs typeface="TH SarabunPSK" pitchFamily="34" charset="-34"/>
                        </a:rPr>
                        <a:t>14.00</a:t>
                      </a:r>
                      <a:endParaRPr lang="en-GB" sz="1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ปิดข้อมูล </a:t>
                      </a:r>
                      <a:r>
                        <a:rPr lang="en-GB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24 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ชม.ทุกวัน</a:t>
                      </a:r>
                      <a:endParaRPr lang="en-GB" sz="20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1 Page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15.00</a:t>
                      </a:r>
                      <a:endParaRPr lang="en-GB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SAT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GB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Team</a:t>
                      </a:r>
                    </a:p>
                    <a:p>
                      <a:pPr algn="ctr"/>
                      <a:r>
                        <a:rPr lang="en-GB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071670" y="5741275"/>
            <a:ext cx="145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เกณฑ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์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สอบสวน</a:t>
            </a:r>
          </a:p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(ตาย</a:t>
            </a:r>
            <a:r>
              <a:rPr lang="en-GB" sz="24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เจ็บ)</a:t>
            </a:r>
            <a:endParaRPr lang="en-GB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2976" y="4000504"/>
            <a:ext cx="2286413" cy="1631216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Special Criteria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รถพยาบาล</a:t>
            </a:r>
            <a:r>
              <a:rPr lang="en-GB" sz="1600" dirty="0" smtClean="0">
                <a:latin typeface="TH SarabunPSK" pitchFamily="34" charset="-34"/>
                <a:cs typeface="TH SarabunPSK" pitchFamily="34" charset="-34"/>
              </a:rPr>
              <a:t> ,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รถนักเรียน , รถสาธารณะ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อุบัติเหตุหมู่ , มีผลกระทบต่อสาธารณะ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สื่อมวลชนสนใจ, บุคคลสำคัญ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เรื่องสำคัญ ,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เรื่อง</a:t>
            </a:r>
            <a:r>
              <a:rPr lang="th-TH" sz="1600" smtClean="0">
                <a:latin typeface="TH SarabunPSK" pitchFamily="34" charset="-34"/>
                <a:cs typeface="TH SarabunPSK" pitchFamily="34" charset="-34"/>
              </a:rPr>
              <a:t>นอกเหนือจากงานสาธารณสุข</a:t>
            </a:r>
            <a:endParaRPr lang="en-GB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รูปแบบอิสระ 49"/>
          <p:cNvSpPr/>
          <p:nvPr/>
        </p:nvSpPr>
        <p:spPr>
          <a:xfrm rot="19959593">
            <a:off x="214286" y="2407500"/>
            <a:ext cx="651335" cy="469526"/>
          </a:xfrm>
          <a:custGeom>
            <a:avLst/>
            <a:gdLst>
              <a:gd name="connsiteX0" fmla="*/ 0 w 775504"/>
              <a:gd name="connsiteY0" fmla="*/ 881605 h 881605"/>
              <a:gd name="connsiteX1" fmla="*/ 81023 w 775504"/>
              <a:gd name="connsiteY1" fmla="*/ 337595 h 881605"/>
              <a:gd name="connsiteX2" fmla="*/ 428264 w 775504"/>
              <a:gd name="connsiteY2" fmla="*/ 48228 h 881605"/>
              <a:gd name="connsiteX3" fmla="*/ 775504 w 775504"/>
              <a:gd name="connsiteY3" fmla="*/ 48228 h 881605"/>
              <a:gd name="connsiteX4" fmla="*/ 775504 w 775504"/>
              <a:gd name="connsiteY4" fmla="*/ 48228 h 88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504" h="881605">
                <a:moveTo>
                  <a:pt x="0" y="881605"/>
                </a:moveTo>
                <a:cubicBezTo>
                  <a:pt x="4823" y="679048"/>
                  <a:pt x="9646" y="476491"/>
                  <a:pt x="81023" y="337595"/>
                </a:cubicBezTo>
                <a:cubicBezTo>
                  <a:pt x="152400" y="198699"/>
                  <a:pt x="312517" y="96456"/>
                  <a:pt x="428264" y="48228"/>
                </a:cubicBezTo>
                <a:cubicBezTo>
                  <a:pt x="544011" y="0"/>
                  <a:pt x="775504" y="48228"/>
                  <a:pt x="775504" y="48228"/>
                </a:cubicBezTo>
                <a:lnTo>
                  <a:pt x="775504" y="48228"/>
                </a:lnTo>
              </a:path>
            </a:pathLst>
          </a:custGeom>
          <a:ln w="15875">
            <a:prstDash val="dash"/>
            <a:headEnd w="lg" len="lg"/>
            <a:tailEnd w="lg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รูปแบบอิสระ 50"/>
          <p:cNvSpPr/>
          <p:nvPr/>
        </p:nvSpPr>
        <p:spPr>
          <a:xfrm rot="16392785">
            <a:off x="-445437" y="4633370"/>
            <a:ext cx="1758059" cy="487956"/>
          </a:xfrm>
          <a:custGeom>
            <a:avLst/>
            <a:gdLst>
              <a:gd name="connsiteX0" fmla="*/ 0 w 775504"/>
              <a:gd name="connsiteY0" fmla="*/ 881605 h 881605"/>
              <a:gd name="connsiteX1" fmla="*/ 81023 w 775504"/>
              <a:gd name="connsiteY1" fmla="*/ 337595 h 881605"/>
              <a:gd name="connsiteX2" fmla="*/ 428264 w 775504"/>
              <a:gd name="connsiteY2" fmla="*/ 48228 h 881605"/>
              <a:gd name="connsiteX3" fmla="*/ 775504 w 775504"/>
              <a:gd name="connsiteY3" fmla="*/ 48228 h 881605"/>
              <a:gd name="connsiteX4" fmla="*/ 775504 w 775504"/>
              <a:gd name="connsiteY4" fmla="*/ 48228 h 88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504" h="881605">
                <a:moveTo>
                  <a:pt x="0" y="881605"/>
                </a:moveTo>
                <a:cubicBezTo>
                  <a:pt x="4823" y="679048"/>
                  <a:pt x="9646" y="476491"/>
                  <a:pt x="81023" y="337595"/>
                </a:cubicBezTo>
                <a:cubicBezTo>
                  <a:pt x="152400" y="198699"/>
                  <a:pt x="312517" y="96456"/>
                  <a:pt x="428264" y="48228"/>
                </a:cubicBezTo>
                <a:cubicBezTo>
                  <a:pt x="544011" y="0"/>
                  <a:pt x="775504" y="48228"/>
                  <a:pt x="775504" y="48228"/>
                </a:cubicBezTo>
                <a:lnTo>
                  <a:pt x="775504" y="48228"/>
                </a:lnTo>
              </a:path>
            </a:pathLst>
          </a:custGeom>
          <a:ln w="15875">
            <a:solidFill>
              <a:srgbClr val="FF0000"/>
            </a:solidFill>
            <a:prstDash val="dash"/>
            <a:headEnd w="lg" len="lg"/>
            <a:tailEnd w="lg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วงเล็บปีกกาคู่ 64"/>
          <p:cNvSpPr/>
          <p:nvPr/>
        </p:nvSpPr>
        <p:spPr>
          <a:xfrm>
            <a:off x="1500166" y="714356"/>
            <a:ext cx="1928826" cy="3143272"/>
          </a:xfrm>
          <a:prstGeom prst="bracePair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กลุ่ม 80"/>
          <p:cNvGrpSpPr/>
          <p:nvPr/>
        </p:nvGrpSpPr>
        <p:grpSpPr>
          <a:xfrm>
            <a:off x="1654173" y="714356"/>
            <a:ext cx="1560505" cy="3097706"/>
            <a:chOff x="2393131" y="975824"/>
            <a:chExt cx="1560505" cy="3097706"/>
          </a:xfrm>
        </p:grpSpPr>
        <p:sp>
          <p:nvSpPr>
            <p:cNvPr id="10" name="TextBox 9"/>
            <p:cNvSpPr txBox="1"/>
            <p:nvPr/>
          </p:nvSpPr>
          <p:spPr>
            <a:xfrm>
              <a:off x="2447842" y="975824"/>
              <a:ext cx="1481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latin typeface="TH SarabunPSK" pitchFamily="34" charset="-34"/>
                  <a:cs typeface="TH SarabunPSK" pitchFamily="34" charset="-34"/>
                </a:rPr>
                <a:t>PHER Acc.</a:t>
              </a:r>
              <a:r>
                <a:rPr lang="th-TH" sz="2000" b="1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th-TH" sz="2000" b="1" dirty="0" err="1" smtClean="0">
                  <a:latin typeface="TH SarabunPSK" pitchFamily="34" charset="-34"/>
                  <a:cs typeface="TH SarabunPSK" pitchFamily="34" charset="-34"/>
                </a:rPr>
                <a:t>สธฉ</a:t>
              </a: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)</a:t>
              </a:r>
              <a:endParaRPr lang="en-GB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28860" y="1428736"/>
              <a:ext cx="1524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 smtClean="0">
                  <a:latin typeface="TH SarabunPSK" pitchFamily="34" charset="-34"/>
                  <a:cs typeface="TH SarabunPSK" pitchFamily="34" charset="-34"/>
                </a:rPr>
                <a:t>43 F</a:t>
              </a: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 (</a:t>
              </a:r>
              <a:r>
                <a:rPr lang="th-TH" sz="2000" b="1" dirty="0" err="1" smtClean="0">
                  <a:latin typeface="TH SarabunPSK" pitchFamily="34" charset="-34"/>
                  <a:cs typeface="TH SarabunPSK" pitchFamily="34" charset="-34"/>
                </a:rPr>
                <a:t>ศทส</a:t>
              </a: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 /</a:t>
              </a:r>
              <a:r>
                <a:rPr lang="th-TH" sz="2000" b="1" dirty="0" err="1" smtClean="0">
                  <a:latin typeface="TH SarabunPSK" pitchFamily="34" charset="-34"/>
                  <a:cs typeface="TH SarabunPSK" pitchFamily="34" charset="-34"/>
                </a:rPr>
                <a:t>สนย</a:t>
              </a: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)</a:t>
              </a:r>
              <a:r>
                <a:rPr lang="en-GB" sz="20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endParaRPr lang="en-GB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28860" y="2000240"/>
              <a:ext cx="1357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latin typeface="TH SarabunPSK" pitchFamily="34" charset="-34"/>
                  <a:cs typeface="TH SarabunPSK" pitchFamily="34" charset="-34"/>
                </a:rPr>
                <a:t>IS</a:t>
              </a: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 (</a:t>
              </a:r>
              <a:r>
                <a:rPr lang="th-TH" sz="2000" b="1" dirty="0" err="1" smtClean="0">
                  <a:latin typeface="TH SarabunPSK" pitchFamily="34" charset="-34"/>
                  <a:cs typeface="TH SarabunPSK" pitchFamily="34" charset="-34"/>
                </a:rPr>
                <a:t>คร</a:t>
              </a: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)</a:t>
              </a:r>
              <a:endParaRPr lang="en-GB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97243" y="2500306"/>
              <a:ext cx="1317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err="1" smtClean="0">
                  <a:latin typeface="TH SarabunPSK" pitchFamily="34" charset="-34"/>
                  <a:cs typeface="TH SarabunPSK" pitchFamily="34" charset="-34"/>
                </a:rPr>
                <a:t>จส</a:t>
              </a: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GB" sz="2000" b="1" dirty="0" smtClean="0">
                  <a:latin typeface="TH SarabunPSK" pitchFamily="34" charset="-34"/>
                  <a:cs typeface="TH SarabunPSK" pitchFamily="34" charset="-34"/>
                </a:rPr>
                <a:t>100</a:t>
              </a: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 (</a:t>
              </a:r>
              <a:r>
                <a:rPr lang="th-TH" sz="2000" b="1" dirty="0" err="1" smtClean="0">
                  <a:latin typeface="TH SarabunPSK" pitchFamily="34" charset="-34"/>
                  <a:cs typeface="TH SarabunPSK" pitchFamily="34" charset="-34"/>
                </a:rPr>
                <a:t>สสน.</a:t>
              </a: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)</a:t>
              </a:r>
              <a:endParaRPr lang="en-GB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97243" y="3071810"/>
              <a:ext cx="1317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latin typeface="TH SarabunPSK" pitchFamily="34" charset="-34"/>
                  <a:cs typeface="TH SarabunPSK" pitchFamily="34" charset="-34"/>
                </a:rPr>
                <a:t>ITEMS</a:t>
              </a: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 (</a:t>
              </a:r>
              <a:r>
                <a:rPr lang="th-TH" sz="2000" b="1" dirty="0" err="1" smtClean="0">
                  <a:latin typeface="TH SarabunPSK" pitchFamily="34" charset="-34"/>
                  <a:cs typeface="TH SarabunPSK" pitchFamily="34" charset="-34"/>
                </a:rPr>
                <a:t>สพฉ</a:t>
              </a: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)</a:t>
              </a:r>
              <a:endParaRPr lang="en-GB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93131" y="3571876"/>
              <a:ext cx="1321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 smtClean="0">
                  <a:latin typeface="TH SarabunPSK" pitchFamily="34" charset="-34"/>
                  <a:cs typeface="TH SarabunPSK" pitchFamily="34" charset="-34"/>
                </a:rPr>
                <a:t>eClaim</a:t>
              </a: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 (</a:t>
              </a:r>
              <a:r>
                <a:rPr lang="th-TH" sz="2000" b="1" dirty="0" err="1" smtClean="0">
                  <a:latin typeface="TH SarabunPSK" pitchFamily="34" charset="-34"/>
                  <a:cs typeface="TH SarabunPSK" pitchFamily="34" charset="-34"/>
                </a:rPr>
                <a:t>คร</a:t>
              </a: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)</a:t>
              </a:r>
              <a:endParaRPr lang="en-GB" sz="20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62" name="ตัวเชื่อมต่อตรง 61"/>
            <p:cNvCxnSpPr/>
            <p:nvPr/>
          </p:nvCxnSpPr>
          <p:spPr>
            <a:xfrm>
              <a:off x="2500298" y="1357298"/>
              <a:ext cx="1214446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/>
            <p:cNvCxnSpPr/>
            <p:nvPr/>
          </p:nvCxnSpPr>
          <p:spPr>
            <a:xfrm>
              <a:off x="2500298" y="1928802"/>
              <a:ext cx="1214446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/>
            <p:cNvCxnSpPr/>
            <p:nvPr/>
          </p:nvCxnSpPr>
          <p:spPr>
            <a:xfrm>
              <a:off x="2500298" y="2428868"/>
              <a:ext cx="1214446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/>
            <p:cNvCxnSpPr/>
            <p:nvPr/>
          </p:nvCxnSpPr>
          <p:spPr>
            <a:xfrm>
              <a:off x="2500298" y="3000372"/>
              <a:ext cx="1214446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/>
            <p:cNvCxnSpPr/>
            <p:nvPr/>
          </p:nvCxnSpPr>
          <p:spPr>
            <a:xfrm>
              <a:off x="2500298" y="3500438"/>
              <a:ext cx="1214446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/>
            <p:cNvCxnSpPr/>
            <p:nvPr/>
          </p:nvCxnSpPr>
          <p:spPr>
            <a:xfrm>
              <a:off x="2500298" y="4071942"/>
              <a:ext cx="1214446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ลูกศรขวา 70"/>
          <p:cNvSpPr/>
          <p:nvPr/>
        </p:nvSpPr>
        <p:spPr>
          <a:xfrm>
            <a:off x="3428992" y="2143116"/>
            <a:ext cx="214314" cy="28575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กลุ่ม 86"/>
          <p:cNvGrpSpPr/>
          <p:nvPr/>
        </p:nvGrpSpPr>
        <p:grpSpPr>
          <a:xfrm>
            <a:off x="3571868" y="5357826"/>
            <a:ext cx="3929090" cy="1428760"/>
            <a:chOff x="3500430" y="4286256"/>
            <a:chExt cx="3929090" cy="1428760"/>
          </a:xfrm>
        </p:grpSpPr>
        <p:grpSp>
          <p:nvGrpSpPr>
            <p:cNvPr id="7" name="กลุ่ม 79"/>
            <p:cNvGrpSpPr/>
            <p:nvPr/>
          </p:nvGrpSpPr>
          <p:grpSpPr>
            <a:xfrm>
              <a:off x="3697342" y="4286256"/>
              <a:ext cx="3732178" cy="1400242"/>
              <a:chOff x="3550145" y="4286256"/>
              <a:chExt cx="3732178" cy="1400242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550145" y="4286256"/>
                <a:ext cx="33746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latin typeface="TH SarabunPSK" pitchFamily="34" charset="-34"/>
                    <a:cs typeface="TH SarabunPSK" pitchFamily="34" charset="-34"/>
                  </a:rPr>
                  <a:t>SRRT</a:t>
                </a: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 ตำบล/อำเภอ</a:t>
                </a:r>
                <a:r>
                  <a:rPr lang="en-GB" sz="2000" b="1" dirty="0" smtClean="0">
                    <a:latin typeface="TH SarabunPSK" pitchFamily="34" charset="-34"/>
                    <a:cs typeface="TH SarabunPSK" pitchFamily="34" charset="-34"/>
                  </a:rPr>
                  <a:t> &gt;&gt; </a:t>
                </a: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GB" sz="2000" b="1" dirty="0" smtClean="0">
                    <a:latin typeface="TH SarabunPSK" pitchFamily="34" charset="-34"/>
                    <a:cs typeface="TH SarabunPSK" pitchFamily="34" charset="-34"/>
                  </a:rPr>
                  <a:t>1</a:t>
                </a: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GB" sz="2000" b="1" dirty="0" smtClean="0">
                    <a:latin typeface="TH SarabunPSK" pitchFamily="34" charset="-34"/>
                    <a:cs typeface="TH SarabunPSK" pitchFamily="34" charset="-34"/>
                  </a:rPr>
                  <a:t>/</a:t>
                </a: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GB" sz="2000" b="1" dirty="0" smtClean="0">
                    <a:latin typeface="TH SarabunPSK" pitchFamily="34" charset="-34"/>
                    <a:cs typeface="TH SarabunPSK" pitchFamily="34" charset="-34"/>
                  </a:rPr>
                  <a:t>1</a:t>
                </a: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 (เจ็บซ้ำที่เดิม)</a:t>
                </a:r>
                <a:endParaRPr lang="en-GB" sz="2000" b="1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56139" y="4786322"/>
                <a:ext cx="23551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latin typeface="TH SarabunPSK" pitchFamily="34" charset="-34"/>
                    <a:cs typeface="TH SarabunPSK" pitchFamily="34" charset="-34"/>
                  </a:rPr>
                  <a:t>SRRT </a:t>
                </a: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จังหวัด</a:t>
                </a:r>
                <a:r>
                  <a:rPr lang="en-GB" sz="2000" b="1" dirty="0" smtClean="0"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/</a:t>
                </a:r>
                <a:r>
                  <a:rPr lang="en-GB" sz="2000" b="1" dirty="0" smtClean="0"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เขต </a:t>
                </a:r>
                <a:r>
                  <a:rPr lang="en-GB" sz="2000" b="1" dirty="0" smtClean="0">
                    <a:latin typeface="TH SarabunPSK" pitchFamily="34" charset="-34"/>
                    <a:cs typeface="TH SarabunPSK" pitchFamily="34" charset="-34"/>
                  </a:rPr>
                  <a:t>&gt;&gt;  2</a:t>
                </a: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GB" sz="2000" b="1" dirty="0" smtClean="0">
                    <a:latin typeface="TH SarabunPSK" pitchFamily="34" charset="-34"/>
                    <a:cs typeface="TH SarabunPSK" pitchFamily="34" charset="-34"/>
                  </a:rPr>
                  <a:t>/</a:t>
                </a: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GB" sz="2000" b="1" dirty="0" smtClean="0">
                    <a:latin typeface="TH SarabunPSK" pitchFamily="34" charset="-34"/>
                    <a:cs typeface="TH SarabunPSK" pitchFamily="34" charset="-34"/>
                  </a:rPr>
                  <a:t>4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567547" y="5286388"/>
                <a:ext cx="37147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>
                    <a:latin typeface="TH SarabunPSK" pitchFamily="34" charset="-34"/>
                    <a:cs typeface="TH SarabunPSK" pitchFamily="34" charset="-34"/>
                  </a:rPr>
                  <a:t>SRRT </a:t>
                </a: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เขต/กรม</a:t>
                </a:r>
                <a:r>
                  <a:rPr lang="en-GB" sz="2000" b="1" dirty="0" smtClean="0">
                    <a:latin typeface="TH SarabunPSK" pitchFamily="34" charset="-34"/>
                    <a:cs typeface="TH SarabunPSK" pitchFamily="34" charset="-34"/>
                  </a:rPr>
                  <a:t>      &gt;&gt; </a:t>
                </a: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GB" sz="2000" b="1" dirty="0" smtClean="0">
                    <a:latin typeface="TH SarabunPSK" pitchFamily="34" charset="-34"/>
                    <a:cs typeface="TH SarabunPSK" pitchFamily="34" charset="-34"/>
                  </a:rPr>
                  <a:t>5</a:t>
                </a: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GB" sz="2000" b="1" dirty="0" smtClean="0">
                    <a:latin typeface="TH SarabunPSK" pitchFamily="34" charset="-34"/>
                    <a:cs typeface="TH SarabunPSK" pitchFamily="34" charset="-34"/>
                  </a:rPr>
                  <a:t>/</a:t>
                </a: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GB" sz="2000" b="1" dirty="0" smtClean="0">
                    <a:latin typeface="TH SarabunPSK" pitchFamily="34" charset="-34"/>
                    <a:cs typeface="TH SarabunPSK" pitchFamily="34" charset="-34"/>
                  </a:rPr>
                  <a:t>15</a:t>
                </a: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 (</a:t>
                </a:r>
                <a:r>
                  <a:rPr lang="en-GB" sz="2000" b="1" dirty="0" smtClean="0">
                    <a:latin typeface="TH SarabunPSK" pitchFamily="34" charset="-34"/>
                    <a:cs typeface="TH SarabunPSK" pitchFamily="34" charset="-34"/>
                  </a:rPr>
                  <a:t>BOE</a:t>
                </a: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)</a:t>
                </a:r>
                <a:endParaRPr lang="en-GB" sz="2000" b="1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cxnSp>
          <p:nvCxnSpPr>
            <p:cNvPr id="76" name="ตัวเชื่อมต่อตรง 75"/>
            <p:cNvCxnSpPr/>
            <p:nvPr/>
          </p:nvCxnSpPr>
          <p:spPr>
            <a:xfrm>
              <a:off x="3929058" y="4643446"/>
              <a:ext cx="1785950" cy="1588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/>
            <p:cNvCxnSpPr/>
            <p:nvPr/>
          </p:nvCxnSpPr>
          <p:spPr>
            <a:xfrm>
              <a:off x="3714744" y="5213362"/>
              <a:ext cx="2000264" cy="1588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ตัวเชื่อมต่อตรง 78"/>
            <p:cNvCxnSpPr/>
            <p:nvPr/>
          </p:nvCxnSpPr>
          <p:spPr>
            <a:xfrm>
              <a:off x="3929058" y="5713428"/>
              <a:ext cx="1785950" cy="1588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วงเล็บปีกกาซ้าย 83"/>
            <p:cNvSpPr/>
            <p:nvPr/>
          </p:nvSpPr>
          <p:spPr>
            <a:xfrm>
              <a:off x="3500430" y="4643446"/>
              <a:ext cx="428628" cy="107157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กลุ่ม 45"/>
          <p:cNvGrpSpPr/>
          <p:nvPr/>
        </p:nvGrpSpPr>
        <p:grpSpPr>
          <a:xfrm>
            <a:off x="5286380" y="4357694"/>
            <a:ext cx="3714776" cy="714380"/>
            <a:chOff x="5025553" y="3000372"/>
            <a:chExt cx="3714776" cy="1071570"/>
          </a:xfrm>
        </p:grpSpPr>
        <p:sp>
          <p:nvSpPr>
            <p:cNvPr id="41" name="TextBox 40"/>
            <p:cNvSpPr txBox="1"/>
            <p:nvPr/>
          </p:nvSpPr>
          <p:spPr>
            <a:xfrm>
              <a:off x="7715272" y="3413469"/>
              <a:ext cx="1025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H SarabunPSK" pitchFamily="34" charset="-34"/>
                  <a:cs typeface="TH SarabunPSK" pitchFamily="34" charset="-34"/>
                </a:rPr>
                <a:t>ออกแบบ</a:t>
              </a:r>
              <a:endPara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th-TH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th-TH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H SarabunPSK" pitchFamily="34" charset="-34"/>
                  <a:cs typeface="TH SarabunPSK" pitchFamily="34" charset="-34"/>
                </a:rPr>
                <a:t>สธฉ.</a:t>
              </a:r>
              <a:r>
                <a:rPr lang="th-TH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H SarabunPSK" pitchFamily="34" charset="-34"/>
                  <a:cs typeface="TH SarabunPSK" pitchFamily="34" charset="-34"/>
                </a:rPr>
                <a:t>)</a:t>
              </a:r>
              <a:endPara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25553" y="3425611"/>
              <a:ext cx="268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baseline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H SarabunPSK" pitchFamily="34" charset="-34"/>
                  <a:cs typeface="TH SarabunPSK" pitchFamily="34" charset="-34"/>
                </a:rPr>
                <a:t>แหล่งเก็บ </a:t>
              </a:r>
              <a:r>
                <a:rPr lang="en-GB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H SarabunPSK" pitchFamily="34" charset="-34"/>
                  <a:cs typeface="TH SarabunPSK" pitchFamily="34" charset="-34"/>
                </a:rPr>
                <a:t>/ </a:t>
              </a:r>
              <a:r>
                <a:rPr lang="th-TH" b="1" baseline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H SarabunPSK" pitchFamily="34" charset="-34"/>
                  <a:cs typeface="TH SarabunPSK" pitchFamily="34" charset="-34"/>
                </a:rPr>
                <a:t>ช่องทางนำเข้า</a:t>
              </a:r>
              <a:r>
                <a:rPr lang="th-TH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H SarabunPSK" pitchFamily="34" charset="-34"/>
                  <a:cs typeface="TH SarabunPSK" pitchFamily="34" charset="-34"/>
                </a:rPr>
                <a:t>ทาง </a:t>
              </a:r>
              <a:r>
                <a:rPr lang="en-GB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H SarabunPSK" pitchFamily="34" charset="-34"/>
                  <a:cs typeface="TH SarabunPSK" pitchFamily="34" charset="-34"/>
                </a:rPr>
                <a:t>web</a:t>
              </a:r>
              <a:endParaRPr lang="en-GB" b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endParaRPr>
            </a:p>
            <a:p>
              <a:pPr algn="ctr"/>
              <a:r>
                <a:rPr lang="en-GB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th-TH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H SarabunPSK" pitchFamily="34" charset="-34"/>
                  <a:cs typeface="TH SarabunPSK" pitchFamily="34" charset="-34"/>
                </a:rPr>
                <a:t>ศทส.</a:t>
              </a:r>
              <a:r>
                <a:rPr lang="en-GB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H SarabunPSK" pitchFamily="34" charset="-34"/>
                  <a:cs typeface="TH SarabunPSK" pitchFamily="34" charset="-34"/>
                </a:rPr>
                <a:t> / </a:t>
              </a:r>
              <a:r>
                <a:rPr lang="th-TH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H SarabunPSK" pitchFamily="34" charset="-34"/>
                  <a:cs typeface="TH SarabunPSK" pitchFamily="34" charset="-34"/>
                </a:rPr>
                <a:t>สนย.</a:t>
              </a:r>
              <a:r>
                <a:rPr lang="en-GB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H SarabunPSK" pitchFamily="34" charset="-34"/>
                  <a:cs typeface="TH SarabunPSK" pitchFamily="34" charset="-34"/>
                </a:rPr>
                <a:t>)</a:t>
              </a:r>
              <a:endParaRPr lang="en-GB" b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4" name="ลูกศรขวา 73"/>
            <p:cNvSpPr/>
            <p:nvPr/>
          </p:nvSpPr>
          <p:spPr>
            <a:xfrm rot="16200000">
              <a:off x="5857884" y="3000372"/>
              <a:ext cx="285752" cy="285752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ลูกศรขวา 74"/>
            <p:cNvSpPr/>
            <p:nvPr/>
          </p:nvSpPr>
          <p:spPr>
            <a:xfrm rot="16200000">
              <a:off x="8072462" y="3000373"/>
              <a:ext cx="285752" cy="285752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ลูกศรขวา 85"/>
            <p:cNvSpPr/>
            <p:nvPr/>
          </p:nvSpPr>
          <p:spPr>
            <a:xfrm rot="16200000">
              <a:off x="7000892" y="3000373"/>
              <a:ext cx="285752" cy="285752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สี่เหลี่ยมผืนผ้า 46"/>
          <p:cNvSpPr/>
          <p:nvPr/>
        </p:nvSpPr>
        <p:spPr>
          <a:xfrm>
            <a:off x="8072462" y="6448032"/>
            <a:ext cx="808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GB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3-12-58) </a:t>
            </a:r>
            <a:endParaRPr lang="en-GB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8" name="ตัวเชื่อมต่อตรง 47"/>
          <p:cNvCxnSpPr/>
          <p:nvPr/>
        </p:nvCxnSpPr>
        <p:spPr>
          <a:xfrm>
            <a:off x="3143240" y="285728"/>
            <a:ext cx="571504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h-TH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อุปสรรค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th-TH" sz="4800" b="1" dirty="0" smtClean="0"/>
              <a:t>บังคับกฎหมายหย่อน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th-TH" sz="4800" b="1" dirty="0" smtClean="0"/>
              <a:t>ความมุ่งมั่นไม่เต็มร้อยไม่ต่อเนื่องไม่ยั่งยืน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th-TH" sz="4800" b="1" dirty="0" smtClean="0"/>
              <a:t>ต้องการความสะดวกสัญจร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th-TH" sz="4800" b="1" dirty="0" err="1" smtClean="0"/>
              <a:t>เทคโนโล</a:t>
            </a:r>
            <a:r>
              <a:rPr lang="th-TH" sz="4800" b="1" dirty="0" smtClean="0"/>
              <a:t>ยี่ลงทุนสูง</a:t>
            </a:r>
          </a:p>
          <a:p>
            <a:pPr marL="609600" indent="-609600" eaLnBrk="1" hangingPunct="1">
              <a:buNone/>
            </a:pPr>
            <a:endParaRPr lang="th-TH" sz="4800" b="1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th-TH" dirty="0" smtClean="0"/>
          </a:p>
        </p:txBody>
      </p:sp>
      <p:pic>
        <p:nvPicPr>
          <p:cNvPr id="14340" name="Picture 4" descr="22798_8686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4508500"/>
            <a:ext cx="107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002\Downloads\ประชุม RTI ครับ_7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865" y="3398521"/>
            <a:ext cx="4600135" cy="3459480"/>
          </a:xfrm>
          <a:prstGeom prst="rect">
            <a:avLst/>
          </a:prstGeom>
          <a:noFill/>
        </p:spPr>
      </p:pic>
      <p:pic>
        <p:nvPicPr>
          <p:cNvPr id="1028" name="Picture 4" descr="C:\Users\asus002\Downloads\ประชุม RTI ครับ_85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59481"/>
            <a:ext cx="4600135" cy="3398521"/>
          </a:xfrm>
          <a:prstGeom prst="rect">
            <a:avLst/>
          </a:prstGeom>
          <a:noFill/>
        </p:spPr>
      </p:pic>
      <p:pic>
        <p:nvPicPr>
          <p:cNvPr id="1029" name="Picture 5" descr="C:\Users\asus002\Downloads\ประชุม RTI ครับ_233.jpg"/>
          <p:cNvPicPr>
            <a:picLocks noChangeAspect="1" noChangeArrowheads="1"/>
          </p:cNvPicPr>
          <p:nvPr/>
        </p:nvPicPr>
        <p:blipFill>
          <a:blip r:embed="rId4" cstate="print"/>
          <a:srcRect b="4428"/>
          <a:stretch>
            <a:fillRect/>
          </a:stretch>
        </p:blipFill>
        <p:spPr bwMode="auto">
          <a:xfrm flipH="1">
            <a:off x="2037471" y="320040"/>
            <a:ext cx="4046806" cy="2788920"/>
          </a:xfrm>
          <a:prstGeom prst="rect">
            <a:avLst/>
          </a:prstGeom>
          <a:noFill/>
        </p:spPr>
      </p:pic>
      <p:pic>
        <p:nvPicPr>
          <p:cNvPr id="1030" name="Picture 6" descr="C:\Users\asus002\Downloads\ประชุม RTI ครับ_1705.jpg"/>
          <p:cNvPicPr>
            <a:picLocks noChangeAspect="1" noChangeArrowheads="1"/>
          </p:cNvPicPr>
          <p:nvPr/>
        </p:nvPicPr>
        <p:blipFill>
          <a:blip r:embed="rId5"/>
          <a:srcRect r="36913"/>
          <a:stretch>
            <a:fillRect/>
          </a:stretch>
        </p:blipFill>
        <p:spPr bwMode="auto">
          <a:xfrm>
            <a:off x="0" y="0"/>
            <a:ext cx="2644726" cy="3596640"/>
          </a:xfrm>
          <a:prstGeom prst="rect">
            <a:avLst/>
          </a:prstGeom>
          <a:noFill/>
        </p:spPr>
      </p:pic>
      <p:pic>
        <p:nvPicPr>
          <p:cNvPr id="1032" name="Picture 8" descr="C:\Users\asus002\Downloads\ประชุม RTI ครับ_62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9991" y="0"/>
            <a:ext cx="3614010" cy="34899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0691825">
            <a:off x="168959" y="2220886"/>
            <a:ext cx="842602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 smtClean="0">
                <a:solidFill>
                  <a:srgbClr val="FFFF00"/>
                </a:solidFill>
              </a:rPr>
              <a:t>AAR RTI # 1</a:t>
            </a:r>
            <a:endParaRPr lang="en-GB" sz="13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002\Desktop\New folder (31)\2525.jpg"/>
          <p:cNvPicPr>
            <a:picLocks noChangeAspect="1" noChangeArrowheads="1"/>
          </p:cNvPicPr>
          <p:nvPr/>
        </p:nvPicPr>
        <p:blipFill>
          <a:blip r:embed="rId2"/>
          <a:srcRect b="3795"/>
          <a:stretch>
            <a:fillRect/>
          </a:stretch>
        </p:blipFill>
        <p:spPr bwMode="auto">
          <a:xfrm>
            <a:off x="1" y="0"/>
            <a:ext cx="90806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th-TH" altLang="th-TH" smtClean="0"/>
          </a:p>
          <a:p>
            <a:pPr marL="0" indent="0" eaLnBrk="1" hangingPunct="1">
              <a:buFont typeface="Arial" pitchFamily="34" charset="0"/>
              <a:buNone/>
            </a:pPr>
            <a:endParaRPr lang="th-TH" altLang="th-TH" smtClean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288" y="3860800"/>
            <a:ext cx="8229600" cy="14398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มาตรด้านการจัดการข้อมูล</a:t>
            </a:r>
            <a:endParaRPr lang="th-TH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5" y="1122363"/>
            <a:ext cx="1800225" cy="180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</p:nvPr>
        </p:nvGraphicFramePr>
        <p:xfrm>
          <a:off x="55148" y="908720"/>
          <a:ext cx="6120680" cy="586359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36104"/>
                <a:gridCol w="824645"/>
                <a:gridCol w="759531"/>
                <a:gridCol w="720080"/>
                <a:gridCol w="2880320"/>
              </a:tblGrid>
              <a:tr h="6191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เขตบริการสุขภาพ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ดำเนินการ</a:t>
                      </a:r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แล้ว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กำลัง</a:t>
                      </a:r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ดำเนินการ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ไม่มีข้อมูล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0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8</a:t>
                      </a:r>
                      <a:endParaRPr lang="en-US" sz="2000" b="1" u="none" strike="noStrike" kern="1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7938" marR="793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0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3</a:t>
                      </a:r>
                      <a:endParaRPr lang="en-US" sz="2000" b="1" u="none" strike="noStrike" kern="1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7938" marR="793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อุตรดิตถ์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, พิษณุโลก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0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5</a:t>
                      </a:r>
                      <a:endParaRPr lang="en-US" sz="2000" b="1" u="none" strike="noStrike" kern="1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7938" marR="793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0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8</a:t>
                      </a:r>
                      <a:endParaRPr lang="en-US" sz="2000" b="1" u="none" strike="noStrike" kern="1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7938" marR="793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0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5</a:t>
                      </a:r>
                      <a:endParaRPr lang="en-US" sz="2000" b="1" u="none" strike="noStrike" kern="1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7938" marR="793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เพชรบุรี , สุพรรณบุรี ,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ราชบุรี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0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0" baseline="0" dirty="0"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6</a:t>
                      </a:r>
                      <a:endParaRPr lang="en-US" sz="2000" b="1" i="0" u="none" strike="noStrike" kern="0" baseline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5</a:t>
                      </a:r>
                      <a:endParaRPr lang="en-US" sz="2000" b="1" u="none" strike="noStrike" kern="0" baseline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7938" marR="793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kern="0" baseline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2000" b="1" i="0" u="none" strike="noStrike" kern="0" baseline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kern="0" baseline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3</a:t>
                      </a:r>
                      <a:endParaRPr lang="en-US" sz="2000" b="1" i="0" u="none" strike="noStrike" kern="0" baseline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ชลบุรี , ฉะเชิงเทรา , ระยอง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0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2</a:t>
                      </a:r>
                      <a:endParaRPr lang="en-US" sz="2000" b="1" u="none" strike="noStrike" kern="1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7938" marR="793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กาฬสินธุ์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, ขอนแก่น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0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6</a:t>
                      </a:r>
                      <a:endParaRPr lang="en-US" sz="2000" b="1" u="none" strike="noStrike" kern="1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7938" marR="793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อุดรธานี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0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2</a:t>
                      </a:r>
                      <a:endParaRPr lang="en-US" sz="2000" b="1" u="none" strike="noStrike" kern="1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7938" marR="793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สุรินทร์ , ชัยภูมิ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0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7938" marR="793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0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6</a:t>
                      </a:r>
                      <a:endParaRPr lang="en-US" sz="2000" b="1" u="none" strike="noStrike" kern="1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7938" marR="793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นครศรีธรรมราช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0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2</a:t>
                      </a:r>
                      <a:endParaRPr lang="en-US" sz="2000" b="1" u="none" strike="noStrike" kern="1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7938" marR="793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สงขลา,ยะลา,สตูล,ปัตตานี,นราธิวาส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163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รวม</a:t>
                      </a:r>
                    </a:p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(</a:t>
                      </a:r>
                      <a:r>
                        <a:rPr lang="en-US" sz="2000" b="1" u="none" strike="noStrike" dirty="0" smtClean="0"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%)</a:t>
                      </a:r>
                      <a:endParaRPr lang="th-TH" sz="2000" b="1" u="none" strike="noStrike" dirty="0" smtClean="0"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57</a:t>
                      </a:r>
                      <a:endParaRPr lang="en-US" sz="20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(</a:t>
                      </a:r>
                      <a:r>
                        <a:rPr lang="en-US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75%)</a:t>
                      </a:r>
                      <a:endParaRPr lang="en-US" sz="2000" b="1" u="none" strike="noStrike" kern="12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 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(0%)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19 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(25%)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267" name="ชื่อเรื่อง 1"/>
          <p:cNvSpPr>
            <a:spLocks noGrp="1"/>
          </p:cNvSpPr>
          <p:nvPr>
            <p:ph type="title"/>
          </p:nvPr>
        </p:nvSpPr>
        <p:spPr>
          <a:xfrm>
            <a:off x="-12700" y="26988"/>
            <a:ext cx="9144000" cy="86518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th-TH" altLang="th-TH" sz="400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จำนวนจังหวัดที่การบูรณาการข้อมูล 3 ฐาน แยกเป็นรายเขตสุขภาพ</a:t>
            </a:r>
            <a:endParaRPr lang="en-US" altLang="th-TH" sz="4000" smtClean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156325" y="1052513"/>
            <a:ext cx="2843213" cy="52482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spcAft>
                <a:spcPts val="0"/>
              </a:spcAft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/>
                <a:cs typeface="TH SarabunPSK" pitchFamily="34" charset="-34"/>
              </a:rPr>
              <a:t>ปัญหาอุปสรรค </a:t>
            </a:r>
          </a:p>
          <a:p>
            <a:pPr indent="457200">
              <a:spcAft>
                <a:spcPts val="0"/>
              </a:spcAft>
              <a:defRPr/>
            </a:pPr>
            <a:r>
              <a:rPr lang="th-TH" sz="2000" dirty="0">
                <a:latin typeface="TH SarabunPSK" pitchFamily="34" charset="-34"/>
                <a:ea typeface="Calibri"/>
                <a:cs typeface="TH SarabunPSK" pitchFamily="34" charset="-34"/>
              </a:rPr>
              <a:t>1) บางพื้นที่มีข้อจำกัดในการเข้าถึงข้อมูลที่จะนำมา</a:t>
            </a:r>
            <a:r>
              <a:rPr lang="th-TH" sz="2000" dirty="0" err="1">
                <a:latin typeface="TH SarabunPSK" pitchFamily="34" charset="-34"/>
                <a:ea typeface="Calibri"/>
                <a:cs typeface="TH SarabunPSK" pitchFamily="34" charset="-34"/>
              </a:rPr>
              <a:t>บูรณา</a:t>
            </a:r>
            <a:r>
              <a:rPr lang="th-TH" sz="2000" dirty="0">
                <a:latin typeface="TH SarabunPSK" pitchFamily="34" charset="-34"/>
                <a:ea typeface="Calibri"/>
                <a:cs typeface="TH SarabunPSK" pitchFamily="34" charset="-34"/>
              </a:rPr>
              <a:t>การได้ </a:t>
            </a:r>
          </a:p>
          <a:p>
            <a:pPr indent="457200" algn="thaiDist">
              <a:spcAft>
                <a:spcPts val="0"/>
              </a:spcAft>
              <a:defRPr/>
            </a:pPr>
            <a:r>
              <a:rPr lang="th-TH" sz="2000" dirty="0">
                <a:latin typeface="TH SarabunPSK" pitchFamily="34" charset="-34"/>
                <a:ea typeface="Calibri"/>
                <a:cs typeface="TH SarabunPSK" pitchFamily="34" charset="-34"/>
              </a:rPr>
              <a:t>2) ขาดบุคลากรหรือทีมงานที่มีศักยภาพในการจัดการของมูลภายในจังหวัดและนำข้อมูลมาใช้ประโยชน์เชิงระบาดวิทยาให้มีประสิทธิภาพ</a:t>
            </a:r>
          </a:p>
          <a:p>
            <a:pPr indent="457200" algn="thaiDist">
              <a:spcAft>
                <a:spcPts val="0"/>
              </a:spcAft>
              <a:defRPr/>
            </a:pPr>
            <a:r>
              <a:rPr lang="th-TH" sz="700" dirty="0"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</a:p>
          <a:p>
            <a:pPr indent="457200">
              <a:spcAft>
                <a:spcPts val="0"/>
              </a:spcAft>
              <a:defRPr/>
            </a:pPr>
            <a:r>
              <a:rPr lang="th-TH" sz="2400" dirty="0">
                <a:latin typeface="TH SarabunPSK" pitchFamily="34" charset="-34"/>
                <a:ea typeface="Calibri"/>
                <a:cs typeface="TH SarabunPSK" pitchFamily="34" charset="-34"/>
              </a:rPr>
              <a:t>ข้อเสนอแนะ </a:t>
            </a:r>
            <a:endParaRPr lang="en-US" sz="2400" dirty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>
              <a:defRPr/>
            </a:pPr>
            <a:r>
              <a:rPr lang="en-US" sz="2000" dirty="0">
                <a:latin typeface="TH SarabunPSK" pitchFamily="34" charset="-34"/>
                <a:ea typeface="Calibri"/>
                <a:cs typeface="TH SarabunPSK" pitchFamily="34" charset="-34"/>
              </a:rPr>
              <a:t>        1</a:t>
            </a:r>
            <a:r>
              <a:rPr lang="th-TH" sz="2000" dirty="0">
                <a:latin typeface="TH SarabunPSK" pitchFamily="34" charset="-34"/>
                <a:ea typeface="Calibri"/>
                <a:cs typeface="TH SarabunPSK" pitchFamily="34" charset="-34"/>
              </a:rPr>
              <a:t>) ควรพัฒนาศักยภาพการจัดการข้อมูลและนำข้อมูลมาใช้ประโยชน์เชิงระบาดวิทยาให้มีประสิทธิภาพที่สามารถนำมากำหนดนโยบาย มาตรการ และประเมินผลได้ </a:t>
            </a:r>
            <a:endParaRPr lang="en-US" sz="2000" dirty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>
              <a:defRPr/>
            </a:pPr>
            <a:r>
              <a:rPr lang="en-US" sz="2000" dirty="0">
                <a:latin typeface="TH SarabunPSK" pitchFamily="34" charset="-34"/>
                <a:ea typeface="Calibri"/>
                <a:cs typeface="TH SarabunPSK" pitchFamily="34" charset="-34"/>
              </a:rPr>
              <a:t>        2) </a:t>
            </a:r>
            <a:r>
              <a:rPr lang="th-TH" sz="2000" dirty="0">
                <a:latin typeface="TH SarabunPSK" pitchFamily="34" charset="-34"/>
                <a:ea typeface="Calibri"/>
                <a:cs typeface="TH SarabunPSK" pitchFamily="34" charset="-34"/>
              </a:rPr>
              <a:t>พัฒนาทีมการจัดข้อมูลร่วมกับหน่วยจัดการข้อมูลของโรงพยาบาล </a:t>
            </a:r>
            <a:r>
              <a:rPr lang="en-US" sz="2000" dirty="0">
                <a:latin typeface="TH SarabunPSK" pitchFamily="34" charset="-34"/>
                <a:ea typeface="Calibri"/>
                <a:cs typeface="TH SarabunPSK" pitchFamily="34" charset="-34"/>
              </a:rPr>
              <a:t>Trauma Emergency </a:t>
            </a:r>
            <a:r>
              <a:rPr lang="en-US" sz="2000" cap="all" dirty="0">
                <a:latin typeface="TH SarabunPSK" pitchFamily="34" charset="-34"/>
                <a:ea typeface="Calibri"/>
                <a:cs typeface="TH SarabunPSK" pitchFamily="34" charset="-34"/>
              </a:rPr>
              <a:t>A</a:t>
            </a:r>
            <a:r>
              <a:rPr lang="en-US" sz="2000" dirty="0">
                <a:latin typeface="TH SarabunPSK" pitchFamily="34" charset="-34"/>
                <a:ea typeface="Calibri"/>
                <a:cs typeface="TH SarabunPSK" pitchFamily="34" charset="-34"/>
              </a:rPr>
              <a:t>dmin Unit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34925" y="0"/>
            <a:ext cx="9178925" cy="692150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การแก้ไขจุดเสี่ยง 5 จุด/</a:t>
            </a:r>
            <a:r>
              <a:rPr lang="th-TH" sz="4000" dirty="0" err="1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ไตรมาส</a:t>
            </a:r>
            <a:r>
              <a:rPr lang="th-TH" sz="4000" dirty="0" smtClean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/จังหวัด</a:t>
            </a:r>
            <a:endParaRPr lang="en-US" sz="4000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2291" name="สี่เหลี่ยมผืนผ้า 3"/>
          <p:cNvSpPr>
            <a:spLocks noChangeArrowheads="1"/>
          </p:cNvSpPr>
          <p:nvPr/>
        </p:nvSpPr>
        <p:spPr bwMode="auto">
          <a:xfrm>
            <a:off x="127000" y="3284538"/>
            <a:ext cx="4191000" cy="35401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thaiDist"/>
            <a:r>
              <a:rPr lang="th-TH" altLang="th-TH" sz="2400" b="1">
                <a:ea typeface="Calibri" pitchFamily="34" charset="0"/>
                <a:cs typeface="TH SarabunPSK" pitchFamily="34" charset="-34"/>
              </a:rPr>
              <a:t>ปัญหาอุปสรรค </a:t>
            </a:r>
            <a:endParaRPr lang="en-US" altLang="th-TH" sz="2400" b="1">
              <a:ea typeface="Calibri" pitchFamily="34" charset="0"/>
              <a:cs typeface="TH SarabunPSK" pitchFamily="34" charset="-34"/>
            </a:endParaRPr>
          </a:p>
          <a:p>
            <a:pPr indent="457200" algn="thaiDist"/>
            <a:r>
              <a:rPr lang="en-US" altLang="th-TH" sz="20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1) </a:t>
            </a:r>
            <a:r>
              <a:rPr lang="th-TH" altLang="th-TH" sz="20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นิยามของจุดเสี่ยงยังเข้าใจ </a:t>
            </a:r>
            <a:endParaRPr lang="en-US" altLang="th-TH" sz="200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indent="457200" algn="thaiDist"/>
            <a:r>
              <a:rPr lang="en-US" altLang="th-TH" sz="20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2) </a:t>
            </a:r>
            <a:r>
              <a:rPr lang="th-TH" altLang="th-TH" sz="20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การแก้ไขจุดเสี่ยงส่วนใหญ่จะเป็นการแก้ไขเป็นด้านโครงสร้าง ขึ้นอยู่กับแผนงานและงบประมาณของแขวงการทางเป็นส่วนใหญ่ </a:t>
            </a:r>
          </a:p>
          <a:p>
            <a:pPr indent="457200" algn="thaiDist"/>
            <a:r>
              <a:rPr lang="en-US" altLang="th-TH" sz="20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3) </a:t>
            </a:r>
            <a:r>
              <a:rPr lang="th-TH" altLang="th-TH" sz="20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หน่วยงานสาธารณสุขไม่สามารถแก้ไขเองได้ ดังนั้นจึงต้องรอหน่วยงานที่เกี่ยวข้องดำเนินการ </a:t>
            </a:r>
            <a:endParaRPr lang="en-US" altLang="th-TH" sz="200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indent="457200" algn="thaiDist"/>
            <a:r>
              <a:rPr lang="en-US" altLang="th-TH" sz="20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4) </a:t>
            </a:r>
            <a:r>
              <a:rPr lang="th-TH" altLang="th-TH" sz="20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ขาดแหล่งข้อมูลหรือการจัดเก็บที่นำมาวิเคราะห์จุดเสี่ยงที่มีประสิทธิภาพ</a:t>
            </a:r>
          </a:p>
          <a:p>
            <a:pPr indent="457200" algn="thaiDist"/>
            <a:r>
              <a:rPr lang="th-TH" altLang="th-TH" sz="20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5 ) ความไม่เข้าใจบทบาทและหน้าที่ต่อการแก้ไขจุดเสี่ยง</a:t>
            </a:r>
            <a:endParaRPr lang="en-US" altLang="th-TH" sz="140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</p:txBody>
      </p:sp>
      <p:sp>
        <p:nvSpPr>
          <p:cNvPr id="12292" name="สี่เหลี่ยมผืนผ้า 5"/>
          <p:cNvSpPr>
            <a:spLocks noChangeArrowheads="1"/>
          </p:cNvSpPr>
          <p:nvPr/>
        </p:nvSpPr>
        <p:spPr bwMode="auto">
          <a:xfrm>
            <a:off x="4449763" y="3284538"/>
            <a:ext cx="4572000" cy="323215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thaiDist"/>
            <a:r>
              <a:rPr lang="th-TH" altLang="th-TH" sz="2400" b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ข้อเสนอแนะ</a:t>
            </a:r>
            <a:endParaRPr lang="th-TH" altLang="th-TH" sz="240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indent="457200" algn="thaiDist"/>
            <a:r>
              <a:rPr lang="th-TH" altLang="th-TH" sz="20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1) คืนข้อมูลทางระบาดวิทยาเพื่อใช้วิเคราะห์ในการร่วมกำหนดจุดเสี่ยง และหารือในเวที ศปถ.แต่ละระดับ </a:t>
            </a:r>
          </a:p>
          <a:p>
            <a:pPr indent="457200" algn="thaiDist"/>
            <a:r>
              <a:rPr lang="th-TH" altLang="th-TH" sz="20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2) เสนอทางเลือกในการแก้จุดเสี่ยงอย่างมีส่วนร่วมจากชุมชน </a:t>
            </a:r>
          </a:p>
          <a:p>
            <a:pPr indent="457200" algn="thaiDist"/>
            <a:r>
              <a:rPr lang="th-TH" altLang="th-TH" sz="20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3) ร่วมพิจารณาแนวทางการแก้ปัญหาจุดเสี่ยงโดยการพึ่งตนเอง ไม่ใช้งบประมาณ หรือกำหนดแผนระยะสั้น และระยะยาว เป็นต้น </a:t>
            </a:r>
            <a:endParaRPr lang="en-US" altLang="th-TH" sz="200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indent="457200" algn="thaiDist"/>
            <a:r>
              <a:rPr lang="en-US" altLang="th-TH" sz="20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4) </a:t>
            </a:r>
            <a:r>
              <a:rPr lang="th-TH" altLang="th-TH" sz="20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พัฒนาศักยภาพการจัดการและวิเคราะห์ข้อมูลเพื่อการแก้ไขจุดเสี่ยงและการประเมินผล</a:t>
            </a:r>
            <a:endParaRPr lang="en-US" altLang="th-TH" sz="140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</p:txBody>
      </p:sp>
      <p:pic>
        <p:nvPicPr>
          <p:cNvPr id="12293" name="รูปภาพ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692150"/>
            <a:ext cx="88947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535738" y="765175"/>
            <a:ext cx="2428875" cy="12001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h-TH" sz="18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1 จำนวน 341 จุด</a:t>
            </a:r>
          </a:p>
          <a:p>
            <a:pPr>
              <a:defRPr/>
            </a:pPr>
            <a:r>
              <a:rPr lang="th-TH" sz="18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2 จำนวน 378 จุด</a:t>
            </a:r>
          </a:p>
          <a:p>
            <a:pPr>
              <a:defRPr/>
            </a:pPr>
            <a:r>
              <a:rPr lang="th-TH" sz="18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3 จำนวน  330 จุด</a:t>
            </a:r>
          </a:p>
          <a:p>
            <a:pPr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 รวม  จำนวน 1,049 จุด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048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1505"/>
          <p:cNvSpPr>
            <a:spLocks noGrp="1"/>
          </p:cNvSpPr>
          <p:nvPr>
            <p:ph type="title" idx="4294967295"/>
          </p:nvPr>
        </p:nvSpPr>
        <p:spPr>
          <a:xfrm>
            <a:off x="990600" y="1676400"/>
            <a:ext cx="7772400" cy="1462088"/>
          </a:xfrm>
        </p:spPr>
        <p:txBody>
          <a:bodyPr wrap="square" lIns="91440" tIns="45720" rIns="91440" bIns="45720" anchor="b" anchorCtr="0"/>
          <a:lstStyle>
            <a:lvl1pPr>
              <a:defRPr>
                <a:uFillTx/>
              </a:defRPr>
            </a:lvl1pPr>
          </a:lstStyle>
          <a:p>
            <a:endParaRPr lang="en-US" altLang="en-US" dirty="0">
              <a:uFillTx/>
            </a:endParaRPr>
          </a:p>
        </p:txBody>
      </p:sp>
      <p:sp>
        <p:nvSpPr>
          <p:cNvPr id="21507" name="Subtitle 21506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 wrap="square" lIns="91440" tIns="45720" rIns="91440" bIns="45720" anchor="t" anchorCtr="0"/>
          <a:lstStyle>
            <a:lvl1pPr marL="0" algn="ctr">
              <a:buNone/>
              <a:defRPr>
                <a:uFillTx/>
              </a:defRPr>
            </a:lvl1pPr>
            <a:lvl2pPr marL="457200" algn="ctr">
              <a:buNone/>
              <a:defRPr>
                <a:uFillTx/>
              </a:defRPr>
            </a:lvl2pPr>
            <a:lvl3pPr marL="914400" algn="ctr">
              <a:buNone/>
              <a:defRPr>
                <a:uFillTx/>
              </a:defRPr>
            </a:lvl3pPr>
            <a:lvl4pPr marL="1371600" algn="ctr">
              <a:buNone/>
              <a:defRPr>
                <a:uFillTx/>
              </a:defRPr>
            </a:lvl4pPr>
            <a:lvl5pPr marL="1828800" algn="ctr">
              <a:buNone/>
              <a:defRPr>
                <a:uFillTx/>
              </a:defRPr>
            </a:lvl5pPr>
          </a:lstStyle>
          <a:p>
            <a:endParaRPr lang="en-US" altLang="en-US" dirty="0">
              <a:uFillTx/>
            </a:endParaRPr>
          </a:p>
        </p:txBody>
      </p:sp>
      <p:pic>
        <p:nvPicPr>
          <p:cNvPr id="21508" name="Picture 2150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4618856" cy="747936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th-TH" sz="3600" b="1" dirty="0" smtClean="0">
                <a:latin typeface="FreesiaUPC" pitchFamily="34" charset="-34"/>
                <a:cs typeface="FreesiaUPC" pitchFamily="34" charset="-34"/>
              </a:rPr>
              <a:t>เสนอแก้ไขจุดเสี่ยงที่วิเคราะห์ได้</a:t>
            </a:r>
            <a:endParaRPr lang="en-US" sz="3600" b="1" dirty="0"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</p:nvPr>
        </p:nvGraphicFramePr>
        <p:xfrm>
          <a:off x="179388" y="1125538"/>
          <a:ext cx="8731126" cy="6044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141"/>
                <a:gridCol w="3188275"/>
                <a:gridCol w="2736304"/>
                <a:gridCol w="2250406"/>
              </a:tblGrid>
              <a:tr h="42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เขต</a:t>
                      </a:r>
                      <a:endParaRPr lang="en-US" sz="24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err="1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ไตรมาส</a:t>
                      </a: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1</a:t>
                      </a:r>
                      <a:endParaRPr lang="en-US" sz="24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err="1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ไตรมาส</a:t>
                      </a: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ที่ 2</a:t>
                      </a:r>
                      <a:endParaRPr lang="en-US" sz="24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err="1" smtClean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ไตรมาส</a:t>
                      </a:r>
                      <a:r>
                        <a:rPr lang="th-TH" sz="2400" dirty="0" smtClean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ที่</a:t>
                      </a:r>
                      <a:r>
                        <a:rPr lang="th-TH" sz="2400" baseline="0" dirty="0" smtClean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 3</a:t>
                      </a:r>
                      <a:endParaRPr lang="en-US" sz="24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</a:tr>
              <a:tr h="42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18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แม่ฮ่องสอน , แพร่ , พะเยา , เชียงใหม่ , เชียงราย</a:t>
                      </a:r>
                      <a:endParaRPr lang="en-US" sz="18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18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แม่ฮ่องสอน , แพร่ , พะเยา , น่าน , ลำปาง</a:t>
                      </a:r>
                      <a:endParaRPr lang="en-US" sz="18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2000" dirty="0" smtClean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</a:tr>
              <a:tr h="42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อุตรดิตถ์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อุตรดิตถ์</a:t>
                      </a:r>
                      <a:r>
                        <a:rPr lang="th-TH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, พิษณุโลก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91" marR="68591" marT="0" marB="0"/>
                </a:tc>
              </a:tr>
              <a:tr h="42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พิจิตร , นครสวรรค์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อุทัยธานี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91" marR="68591" marT="0" marB="0"/>
                </a:tc>
              </a:tr>
              <a:tr h="42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4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81430" algn="ctr"/>
                          <a:tab pos="1885950" algn="l"/>
                        </a:tabLst>
                      </a:pPr>
                      <a:r>
                        <a:rPr lang="th-TH" sz="2000" dirty="0" smtClean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2000" dirty="0" smtClean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91" marR="68591" marT="0" marB="0"/>
                </a:tc>
              </a:tr>
              <a:tr h="42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81430" algn="ctr"/>
                          <a:tab pos="1885950" algn="l"/>
                        </a:tabLs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	-</a:t>
                      </a:r>
                      <a:r>
                        <a:rPr lang="en-US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	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สมุทรสาคร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เพชรบุรี , สุพรรณบุรี ,</a:t>
                      </a:r>
                      <a:r>
                        <a:rPr lang="th-TH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ราชบุรี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91" marR="68591" marT="0" marB="0"/>
                </a:tc>
              </a:tr>
              <a:tr h="42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สระแก้ว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ชลบุรี , ฉะเชิงเทรา , ระยอง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91" marR="68591" marT="0" marB="0"/>
                </a:tc>
              </a:tr>
              <a:tr h="42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7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กาฬสินธุ์</a:t>
                      </a:r>
                      <a:r>
                        <a:rPr lang="th-TH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, ขอนแก่น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68591" marR="68591" marT="0" marB="0"/>
                </a:tc>
              </a:tr>
              <a:tr h="42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8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บึงกาฬ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บึงกาฬ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อุดรธานี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</a:tr>
              <a:tr h="42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9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สุรินทร์ , ชัยภูมิ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</a:tr>
              <a:tr h="42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10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2000" dirty="0" smtClean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2000" dirty="0" smtClean="0">
                          <a:effectLst/>
                          <a:latin typeface="TH SarabunIT๙" panose="020B0500040200020003" pitchFamily="34" charset="-34"/>
                          <a:ea typeface="Calibri"/>
                          <a:cs typeface="TH SarabunIT๙" panose="020B0500040200020003" pitchFamily="34" charset="-34"/>
                        </a:rPr>
                        <a:t>-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-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</a:tr>
              <a:tr h="42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11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ภูเก็ต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นครศรีธรรมราช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</a:tr>
              <a:tr h="42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12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ตรัง , สงขลา , นราธิวาส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20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ยะลา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สงขลา,ยะลา,สตูล,ปัตตานี,นราธิวาส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1788" y="112713"/>
            <a:ext cx="8496300" cy="6937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การรายงานจุดเสี่ยง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จำแนกตามเขตสุขภาพ 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ไตร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มาส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1 และ 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ไตรมาส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2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387" name="TextBox 7"/>
          <p:cNvSpPr txBox="1">
            <a:spLocks noChangeArrowheads="1"/>
          </p:cNvSpPr>
          <p:nvPr/>
        </p:nvSpPr>
        <p:spPr bwMode="auto">
          <a:xfrm>
            <a:off x="250825" y="692150"/>
            <a:ext cx="8659813" cy="4619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2400"/>
              <a:t>เขตที่มีการรายงาน จุดเสี่ยง ทั้ง 3 ไตรมาส ได้แก่ เขต 4 , เขต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. PHER\RoadSafety\Roadsafety 59\70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2594" cy="6857999"/>
          </a:xfrm>
          <a:prstGeom prst="rect">
            <a:avLst/>
          </a:prstGeom>
          <a:noFill/>
        </p:spPr>
      </p:pic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h-TH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h-TH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dirty="0" smtClean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7050" y="3644900"/>
            <a:ext cx="8229600" cy="15843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มาตรการด้านการป้องกัน</a:t>
            </a:r>
            <a:endParaRPr lang="th-TH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5" y="1122363"/>
            <a:ext cx="1800225" cy="180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ตัวแทนเนื้อหา 3"/>
          <p:cNvPicPr>
            <a:picLocks noChangeAspect="1"/>
          </p:cNvPicPr>
          <p:nvPr/>
        </p:nvPicPr>
        <p:blipFill>
          <a:blip r:embed="rId2"/>
          <a:srcRect r="7127"/>
          <a:stretch>
            <a:fillRect/>
          </a:stretch>
        </p:blipFill>
        <p:spPr bwMode="auto">
          <a:xfrm rot="-440494">
            <a:off x="4678363" y="3840163"/>
            <a:ext cx="42227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264565">
            <a:off x="4608513" y="233363"/>
            <a:ext cx="4346575" cy="32305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DEE38C-2756-4A07-80EC-88CF64F049EC}" type="slidenum">
              <a:rPr lang="th-TH" altLang="th-TH" smtClean="0"/>
              <a:pPr/>
              <a:t>21</a:t>
            </a:fld>
            <a:endParaRPr lang="th-TH" altLang="th-TH" smtClean="0"/>
          </a:p>
        </p:txBody>
      </p:sp>
      <p:pic>
        <p:nvPicPr>
          <p:cNvPr id="16389" name="Picture 2" descr="F:\New folder (2)\S__67993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52149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F:\New folder (2)\jb2zsnyaby8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4429125"/>
            <a:ext cx="500062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สี่เหลี่ยมผืนผ้า 7"/>
          <p:cNvSpPr>
            <a:spLocks noChangeArrowheads="1"/>
          </p:cNvSpPr>
          <p:nvPr/>
        </p:nvSpPr>
        <p:spPr bwMode="auto">
          <a:xfrm>
            <a:off x="71438" y="3506788"/>
            <a:ext cx="9001125" cy="7080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altLang="th-TH" sz="4000" b="1">
                <a:cs typeface="Cordia New" pitchFamily="34" charset="-34"/>
              </a:rPr>
              <a:t>พื้นที่ทั้งหมดของหน่วยงานเป็นเขตสวมหมวกนิรภัย</a:t>
            </a:r>
            <a:endParaRPr lang="en-GB" altLang="th-TH" sz="4000">
              <a:cs typeface="Cordia New" pitchFamily="34" charset="-34"/>
            </a:endParaRPr>
          </a:p>
        </p:txBody>
      </p:sp>
      <p:pic>
        <p:nvPicPr>
          <p:cNvPr id="16392" name="Picture 2" descr="F:\C. PHER\Logo\symbol-ministry\logo MOP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6750" y="6078538"/>
            <a:ext cx="7778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สี่เหลี่ยมผืนผ้า 1"/>
          <p:cNvSpPr>
            <a:spLocks noChangeArrowheads="1"/>
          </p:cNvSpPr>
          <p:nvPr/>
        </p:nvSpPr>
        <p:spPr bwMode="auto">
          <a:xfrm>
            <a:off x="71438" y="73025"/>
            <a:ext cx="900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การคัดกรองผู้ไม่สวมหมวกนิรภัยบริเวณประตูกระทรวงสาธารณสุข</a:t>
            </a:r>
            <a:endParaRPr lang="th-TH" altLang="th-TH" b="1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539552" y="1340768"/>
          <a:ext cx="820891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878"/>
                <a:gridCol w="1900011"/>
                <a:gridCol w="1900011"/>
                <a:gridCol w="1900011"/>
              </a:tblGrid>
              <a:tr h="660802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บุคคลภายในกระทรวง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บุคคลภายนอกกระทรวง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วิ</a:t>
                      </a:r>
                      <a:r>
                        <a:rPr lang="th-TH" sz="2000" b="1" u="none" strike="noStrike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นมอเตอร์ไซต์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ที่ไม่สวม</a:t>
                      </a:r>
                      <a:br>
                        <a:rPr lang="th-TH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u="none" strike="noStrike" dirty="0" smtClean="0">
                          <a:latin typeface="TH SarabunPSK" pitchFamily="34" charset="-34"/>
                          <a:cs typeface="TH SarabunPSK" pitchFamily="34" charset="-34"/>
                        </a:rPr>
                        <a:t>หมวกนิรภัย</a:t>
                      </a:r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73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247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27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ไม่สวมหมวก</a:t>
                      </a:r>
                    </a:p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21.04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71.18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7.78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สี่เหลี่ยมผืนผ้า 13"/>
          <p:cNvSpPr/>
          <p:nvPr/>
        </p:nvSpPr>
        <p:spPr>
          <a:xfrm>
            <a:off x="1031953" y="3804695"/>
            <a:ext cx="719614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พื้นที่กระทรวงสาธารณสุขทั้งหมดของหน่วยงานเป็นเขตสวมหมวกนิรภัย 100 </a:t>
            </a:r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en-GB" sz="2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3463" y="4265613"/>
            <a:ext cx="7143750" cy="23098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มาตรการเพิ่มเติม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 เจ้าหน้าที่ตั้งด่านหน้าประตูทาง เข้า-ออก 5 ประตู /ทุกวัน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 ให้ใบสั่ง (วันที่ 1-30 มิถุนายน 2559 จำนวน 102 ราย )</a:t>
            </a:r>
            <a:b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 พิจารณาวิ</a:t>
            </a:r>
            <a:r>
              <a:rPr lang="th-TH" sz="24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นมอเตอร์ไซต์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โดย</a:t>
            </a:r>
            <a:r>
              <a:rPr lang="th-TH" sz="24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ขอถ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สามร่วมมือจาก </a:t>
            </a:r>
            <a:r>
              <a:rPr lang="th-TH" sz="24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รปภ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.ตามกรมนั้นตรวจสอบ หากหากผู้ขับขี่ไม่ให้ผู้โดยสารสวมหมวก</a:t>
            </a:r>
            <a:r>
              <a:rPr lang="th-TH" sz="24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กันน๊อค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ครบ  3 ครั้ง จะถอดออกจากวิน</a:t>
            </a:r>
            <a:b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สี่เหลี่ยมผืนผ้า 10"/>
          <p:cNvSpPr>
            <a:spLocks noChangeArrowheads="1"/>
          </p:cNvSpPr>
          <p:nvPr/>
        </p:nvSpPr>
        <p:spPr bwMode="auto">
          <a:xfrm>
            <a:off x="465138" y="260350"/>
            <a:ext cx="8280400" cy="523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228600" indent="-228600" algn="ctr">
              <a:defRPr/>
            </a:pPr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การดำเนินงานด่านชุมชนปี 2559 ในพื้นที่ 40 อำเภอเสี่ยง</a:t>
            </a: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360363" y="3798888"/>
            <a:ext cx="4105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1600" b="1" i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altLang="th-TH" sz="1600" b="1" i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altLang="th-TH" sz="1600" b="1" i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ข้อมูลที่ได้รับรายงาน สคร</a:t>
            </a:r>
            <a:r>
              <a:rPr lang="en-US" altLang="th-TH" sz="1600" b="1" i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altLang="th-TH" sz="1600" b="1" i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และ สสจ</a:t>
            </a:r>
            <a:r>
              <a:rPr lang="en-US" altLang="th-TH" sz="1600" b="1" i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.  </a:t>
            </a:r>
            <a:endParaRPr lang="th-TH" altLang="th-TH" sz="1600" b="1" i="1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8436" name="แผนภูมิ 9"/>
          <p:cNvGraphicFramePr>
            <a:graphicFrameLocks/>
          </p:cNvGraphicFramePr>
          <p:nvPr/>
        </p:nvGraphicFramePr>
        <p:xfrm>
          <a:off x="427038" y="920750"/>
          <a:ext cx="8467725" cy="3022600"/>
        </p:xfrm>
        <a:graphic>
          <a:graphicData uri="http://schemas.openxmlformats.org/presentationml/2006/ole">
            <p:oleObj spid="_x0000_s63490" r:id="rId4" imgW="11296867" imgH="3023878" progId="Excel.Sheet.8">
              <p:embed/>
            </p:oleObj>
          </a:graphicData>
        </a:graphic>
      </p:graphicFrame>
      <p:sp>
        <p:nvSpPr>
          <p:cNvPr id="18437" name="TextBox 11"/>
          <p:cNvSpPr txBox="1">
            <a:spLocks noChangeArrowheads="1"/>
          </p:cNvSpPr>
          <p:nvPr/>
        </p:nvSpPr>
        <p:spPr bwMode="auto">
          <a:xfrm>
            <a:off x="1670050" y="1352550"/>
            <a:ext cx="2446338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altLang="th-TH" sz="2400" b="1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จำนวนด่านชุมชนสงกรานต์ 2559</a:t>
            </a:r>
          </a:p>
          <a:p>
            <a:pPr algn="ctr"/>
            <a:r>
              <a:rPr lang="th-TH" altLang="th-TH" sz="2400" b="1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มีจำนวน 927 ด่าน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863" y="4791075"/>
            <a:ext cx="95885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9" name="สี่เหลี่ยมผืนผ้า 1"/>
          <p:cNvSpPr>
            <a:spLocks noChangeArrowheads="1"/>
          </p:cNvSpPr>
          <p:nvPr/>
        </p:nvSpPr>
        <p:spPr bwMode="auto">
          <a:xfrm>
            <a:off x="2908300" y="4010025"/>
            <a:ext cx="3756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ผลการดำเนินงานเบื้องต้น </a:t>
            </a:r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40 </a:t>
            </a:r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อำเภอ</a:t>
            </a: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/>
        </p:nvGraphicFramePr>
        <p:xfrm>
          <a:off x="1670050" y="4652963"/>
          <a:ext cx="7075490" cy="201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098">
                  <a:extLst>
                    <a:ext uri="{9D8B030D-6E8A-4147-A177-3AD203B41FA5}"/>
                  </a:extLst>
                </a:gridCol>
                <a:gridCol w="1415098">
                  <a:extLst>
                    <a:ext uri="{9D8B030D-6E8A-4147-A177-3AD203B41FA5}"/>
                  </a:extLst>
                </a:gridCol>
                <a:gridCol w="1415098">
                  <a:extLst>
                    <a:ext uri="{9D8B030D-6E8A-4147-A177-3AD203B41FA5}"/>
                  </a:extLst>
                </a:gridCol>
                <a:gridCol w="1415098">
                  <a:extLst>
                    <a:ext uri="{9D8B030D-6E8A-4147-A177-3AD203B41FA5}"/>
                  </a:extLst>
                </a:gridCol>
                <a:gridCol w="1415098">
                  <a:extLst>
                    <a:ext uri="{9D8B030D-6E8A-4147-A177-3AD203B41FA5}"/>
                  </a:extLst>
                </a:gridCol>
              </a:tblGrid>
              <a:tr h="822835"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3" marR="91423" marT="45710" marB="4571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สงกรานต์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2558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3" marR="91423" marT="45710" marB="4571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สงกรานต์ 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2559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3" marR="91423" marT="45710" marB="4571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เพิ่ม</a:t>
                      </a:r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ลด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3" marR="91423" marT="45710" marB="4571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3" marR="91423" marT="45710" marB="4571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176"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บาดเจ็บ</a:t>
                      </a:r>
                      <a:endParaRPr lang="en-US" sz="2000" b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3" marR="91423"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en-US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th-TH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111	</a:t>
                      </a:r>
                      <a:endParaRPr lang="th-TH" sz="20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3" marR="91423" marT="45710" marB="45710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th-TH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925	</a:t>
                      </a:r>
                      <a:endParaRPr lang="th-TH" sz="20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3" marR="9142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 - 186</a:t>
                      </a:r>
                      <a:endParaRPr lang="th-TH" sz="20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3" marR="91423" marT="45710" marB="4571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-8.81</a:t>
                      </a:r>
                      <a:endParaRPr lang="th-TH" sz="20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3" marR="91423" marT="45710" marB="45710">
                    <a:solidFill>
                      <a:schemeClr val="accent3"/>
                    </a:solidFill>
                  </a:tcPr>
                </a:tc>
                <a:extLst>
                  <a:ext uri="{0D108BD9-81ED-4DB2-BD59-A6C34878D82A}"/>
                </a:extLst>
              </a:tr>
              <a:tr h="396176"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เสียชีวิต</a:t>
                      </a:r>
                      <a:endParaRPr lang="en-US" sz="2000" b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3" marR="9142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42</a:t>
                      </a:r>
                      <a:endParaRPr lang="th-TH" sz="20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3" marR="9142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43</a:t>
                      </a:r>
                      <a:endParaRPr lang="th-TH" sz="20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3" marR="9142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  + 1</a:t>
                      </a:r>
                      <a:endParaRPr lang="th-TH" sz="20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3" marR="91423" marT="45710" marB="457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H SarabunPSK" pitchFamily="34" charset="-34"/>
                          <a:cs typeface="TH SarabunPSK" pitchFamily="34" charset="-34"/>
                        </a:rPr>
                        <a:t>+2.38</a:t>
                      </a:r>
                      <a:endParaRPr lang="th-TH" sz="20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3" marR="91423" marT="45710" marB="45710">
                    <a:solidFill>
                      <a:schemeClr val="accent6"/>
                    </a:solidFill>
                  </a:tcPr>
                </a:tc>
                <a:extLst>
                  <a:ext uri="{0D108BD9-81ED-4DB2-BD59-A6C34878D82A}"/>
                </a:extLst>
              </a:tr>
              <a:tr h="396176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2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3" marR="9142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2,153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3" marR="9142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1,968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3" marR="9142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- 185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3" marR="91423" marT="45710" marB="4571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-8.59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23" marR="91423" marT="45710" marB="45710">
                    <a:solidFill>
                      <a:schemeClr val="accent3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8472" name="TextBox 2"/>
          <p:cNvSpPr txBox="1">
            <a:spLocks noChangeArrowheads="1"/>
          </p:cNvSpPr>
          <p:nvPr/>
        </p:nvSpPr>
        <p:spPr bwMode="auto">
          <a:xfrm>
            <a:off x="8623300" y="3579813"/>
            <a:ext cx="48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altLang="th-TH" sz="2400">
                <a:latin typeface="TH SarabunPSK" pitchFamily="34" charset="-34"/>
                <a:cs typeface="TH SarabunPSK" pitchFamily="34" charset="-34"/>
              </a:rPr>
              <a:t>เขต</a:t>
            </a:r>
          </a:p>
        </p:txBody>
      </p:sp>
      <p:sp>
        <p:nvSpPr>
          <p:cNvPr id="18473" name="TextBox 3"/>
          <p:cNvSpPr txBox="1">
            <a:spLocks noChangeArrowheads="1"/>
          </p:cNvSpPr>
          <p:nvPr/>
        </p:nvSpPr>
        <p:spPr bwMode="auto">
          <a:xfrm>
            <a:off x="490538" y="936625"/>
            <a:ext cx="661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altLang="th-TH" sz="2000">
                <a:latin typeface="TH SarabunPSK" pitchFamily="34" charset="-34"/>
                <a:cs typeface="TH SarabunPSK" pitchFamily="34" charset="-34"/>
              </a:rPr>
              <a:t>จำนวน</a:t>
            </a:r>
          </a:p>
        </p:txBody>
      </p:sp>
      <p:sp>
        <p:nvSpPr>
          <p:cNvPr id="18474" name="สี่เหลี่ยมผืนผ้า 4"/>
          <p:cNvSpPr>
            <a:spLocks noChangeArrowheads="1"/>
          </p:cNvSpPr>
          <p:nvPr/>
        </p:nvSpPr>
        <p:spPr bwMode="auto">
          <a:xfrm>
            <a:off x="11113" y="6457950"/>
            <a:ext cx="624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altLang="th-TH" sz="180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แหล่งข้อมูล</a:t>
            </a:r>
            <a:r>
              <a:rPr lang="en-US" altLang="th-TH" sz="180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altLang="th-TH" sz="180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ข้อมูลสถิติ</a:t>
            </a:r>
            <a:r>
              <a:rPr lang="th-TH" altLang="th-TH" sz="200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อุบัติเหตุ</a:t>
            </a:r>
            <a:r>
              <a:rPr lang="th-TH" altLang="th-TH" sz="180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ทางถนน เทศกาลสงกรานต์  ปี </a:t>
            </a:r>
            <a:r>
              <a:rPr lang="en-US" altLang="th-TH" sz="180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2558 – 2559 </a:t>
            </a:r>
            <a:r>
              <a:rPr lang="th-TH" altLang="th-TH" sz="180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กระทรวงสาธารณสุข</a:t>
            </a:r>
            <a:endParaRPr lang="th-TH" altLang="th-TH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endParaRPr lang="th-TH" altLang="th-TH" smtClean="0"/>
          </a:p>
          <a:p>
            <a:pPr marL="0" indent="0" eaLnBrk="1" hangingPunct="1">
              <a:buFont typeface="Symbol" pitchFamily="18" charset="2"/>
              <a:buNone/>
            </a:pPr>
            <a:endParaRPr lang="th-TH" altLang="th-TH" smtClean="0"/>
          </a:p>
          <a:p>
            <a:pPr marL="0" indent="0" eaLnBrk="1" hangingPunct="1">
              <a:buFont typeface="Symbol" pitchFamily="18" charset="2"/>
              <a:buNone/>
            </a:pPr>
            <a:endParaRPr lang="th-TH" altLang="th-TH" smtClean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2913" y="3573463"/>
            <a:ext cx="8229600" cy="1800225"/>
          </a:xfr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มาตรการรักษาพยาบาล</a:t>
            </a:r>
            <a:endParaRPr lang="th-TH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908050"/>
            <a:ext cx="1989137" cy="199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มาตรการเตรียมความพร้อมด้านรักษาพยาบาล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GB" sz="24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GB" sz="2400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GB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PH</a:t>
            </a:r>
            <a:r>
              <a:rPr lang="en-US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E</a:t>
            </a:r>
            <a:r>
              <a:rPr lang="en-GB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OC </a:t>
            </a:r>
            <a:r>
              <a:rPr lang="th-TH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สสจ</a:t>
            </a:r>
            <a:r>
              <a:rPr lang="th-TH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สสอ</a:t>
            </a:r>
            <a:endParaRPr lang="th-TH" sz="1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วิเคราะห์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ข้อมูลการตาย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GB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ฐาน ข้อมูลจากการสอบสวน หาสาเหตุ พฤติกรรมเสี่ยง จุดเสี่ยง 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นำเสนอเข้าที่ </a:t>
            </a:r>
            <a:r>
              <a:rPr lang="th-TH" sz="24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ศปถ.จว.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/อำเภอ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การแก้ไขปัญหา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สนับสนุน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ม. (อาสาสมัครสาธารณสุขประจำหมู่บ้าน) ชุมชน ท้องถิ่น 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ตั้งด่านควบคุมพฤติกรรมเสี่ยง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เช่น </a:t>
            </a:r>
            <a:r>
              <a:rPr lang="th-TH" sz="24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ด่านชุมชน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th-TH" sz="24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ศูนย์สร่างเมา 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เฝ้าระวังกลุ่มเสี่ยงในชุมชน 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สนับสนุน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การทำประชาคม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เพื่อกำหนดกติกา หรือ </a:t>
            </a:r>
            <a:r>
              <a:rPr lang="th-TH" sz="2400" b="1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ธรรมนูญชุมชน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หมู่บ้าน</a:t>
            </a:r>
            <a:endParaRPr lang="en-GB" sz="24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รพศ./</a:t>
            </a:r>
            <a:r>
              <a:rPr lang="th-TH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รพท.</a:t>
            </a:r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รพช.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+ </a:t>
            </a:r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รพ.เอกชน</a:t>
            </a:r>
            <a:endParaRPr lang="th-TH" sz="3200" dirty="0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เตรียม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ความพร้อมของโรงพยาบาล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หน่วยบริการการแพทย์ฉุกเฉิน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ศูนย์รับแจ้งเหตุและสั่งการ (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1669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วิทยุสื่อสาร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Internet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ระบบสารสนเทศ พร้อมใช้งาน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24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ชั่วโมง 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ความพร้อมทีมแพทย์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พยาบาล เจ้าหน้าที่ และอุปกรณ์ต่างๆ 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ห้องฉุกเฉิน ห้องผ่าตัด และห้องผู้ป่วยหนัก สำรองเลือดและออกซิเจน 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รถพยาบาล รถกู้ชีพ อาสาสมัคร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ความพร้อมการรับและส่งต่อ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ของสถานพยาบาล (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ศูนย์ส่งต่อ ศูนย์สำรองเตียง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ในเครือข่าย (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Referral System)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24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ชั่วโมง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75" y="476250"/>
            <a:ext cx="7772400" cy="1238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จังหวัดที่มีการรายงานข้อมูลระบบ </a:t>
            </a: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Trauma Fast track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1571625" y="1857375"/>
          <a:ext cx="6143626" cy="228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71813"/>
                <a:gridCol w="3071813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เขต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จังหวัด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1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น่าน</a:t>
                      </a:r>
                      <a:r>
                        <a:rPr lang="en-US" sz="2400" dirty="0" smtClean="0"/>
                        <a:t>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th-TH" sz="2400" baseline="0" dirty="0" smtClean="0"/>
                        <a:t>ลำปาง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th-TH" sz="2400" baseline="0" dirty="0" smtClean="0"/>
                        <a:t>ลำพูน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4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สระบุรี</a:t>
                      </a:r>
                      <a:r>
                        <a:rPr lang="en-US" sz="2400" dirty="0" smtClean="0"/>
                        <a:t>, </a:t>
                      </a:r>
                      <a:r>
                        <a:rPr lang="th-TH" sz="2400" dirty="0" smtClean="0"/>
                        <a:t>สิงห์บุรี</a:t>
                      </a:r>
                      <a:r>
                        <a:rPr lang="en-US" sz="2400" dirty="0" smtClean="0"/>
                        <a:t>,</a:t>
                      </a:r>
                      <a:r>
                        <a:rPr lang="th-TH" sz="2400" dirty="0" smtClean="0"/>
                        <a:t>อ่างทอง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6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ฉะเชิงเทรา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12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ยะลา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571604" y="4500570"/>
            <a:ext cx="6143668" cy="63184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 </a:t>
            </a:r>
            <a:r>
              <a:rPr lang="th-TH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คุณภาพตามเกณฑ์มาตรฐาน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0232" y="5405122"/>
            <a:ext cx="535785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b="1" dirty="0"/>
              <a:t>เกณฑ์การประเมินยังอยู่ระหว่างการดำเนินการ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690214"/>
            <a:ext cx="642942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Web Refer</a:t>
            </a:r>
            <a:endParaRPr lang="th-TH" b="1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642938" y="1428750"/>
          <a:ext cx="7953375" cy="3352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739"/>
                <a:gridCol w="5932636"/>
              </a:tblGrid>
              <a:tr h="94478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Thai Refer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T="45704" marB="4570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64 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จังหวัด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(เขต 1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,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เขต 2 , เขต 3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, 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เขต 4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,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เขต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, 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เขต 6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,  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เขต 9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, 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เขต 11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, 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เขต 12)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T="45704" marB="4570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09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Refer</a:t>
                      </a:r>
                      <a:r>
                        <a:rPr lang="en-US" sz="28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Link</a:t>
                      </a:r>
                      <a:endParaRPr lang="th-TH" sz="2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T="45704" marB="4570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7 </a:t>
                      </a:r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จังหวัด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T="45704" marB="4570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44785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อื่นๆ </a:t>
                      </a:r>
                      <a:endParaRPr lang="th-TH" sz="2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T="45704" marB="4570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28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5 </a:t>
                      </a:r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จังหวัด 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8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</a:t>
                      </a:r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สระบุรี</a:t>
                      </a:r>
                      <a:r>
                        <a:rPr lang="en-US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, </a:t>
                      </a:r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ศรีษะเกษ</a:t>
                      </a:r>
                      <a:r>
                        <a:rPr lang="en-US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,</a:t>
                      </a:r>
                      <a:r>
                        <a:rPr lang="en-US" sz="28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8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ขอนแก่น</a:t>
                      </a:r>
                      <a:r>
                        <a:rPr lang="en-US" sz="28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, </a:t>
                      </a:r>
                      <a:r>
                        <a:rPr lang="th-TH" sz="28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มหาสารคาม</a:t>
                      </a:r>
                      <a:r>
                        <a:rPr lang="en-US" sz="28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, </a:t>
                      </a:r>
                      <a:r>
                        <a:rPr lang="th-TH" sz="28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อุบลราชธานี)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T="45704" marB="4570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096">
                <a:tc>
                  <a:txBody>
                    <a:bodyPr/>
                    <a:lstStyle/>
                    <a:p>
                      <a:r>
                        <a:rPr lang="th-TH" sz="28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ศทส.สป</a:t>
                      </a:r>
                      <a:r>
                        <a:rPr lang="th-TH" sz="2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.</a:t>
                      </a:r>
                      <a:r>
                        <a:rPr lang="th-TH" sz="28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N-Refer</a:t>
                      </a:r>
                      <a:endParaRPr lang="th-TH" sz="2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T="45704" marB="4570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เชื่อมทุกโปรแกรมในเดือน</a:t>
                      </a:r>
                      <a:r>
                        <a:rPr lang="th-TH" sz="28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มิถุนายน 2559</a:t>
                      </a:r>
                      <a:endParaRPr lang="th-TH" sz="2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T="45704" marB="4570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0825" y="466725"/>
            <a:ext cx="8569325" cy="55768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th-TH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การนำส่งผู้ป่วยอุบัติเหตุทางถนนด้วยระบบ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EMS/1669 </a:t>
            </a:r>
            <a:r>
              <a:rPr lang="th-TH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เพิ่มขึ้น อย่างน้อยร้อยละ 50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th-TH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th-TH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ผู้บาดเจ็บวิกฤตจากอุบัติเหตุทางถนน(</a:t>
            </a:r>
            <a:r>
              <a:rPr lang="th-TH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สีแดง</a:t>
            </a:r>
            <a:r>
              <a:rPr lang="th-TH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) นำส่งโดยรถพยาบาล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ALS </a:t>
            </a:r>
            <a:r>
              <a:rPr lang="th-TH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ร้อยละ 85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56100" y="2924175"/>
            <a:ext cx="8229600" cy="1254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1403350" y="1412875"/>
          <a:ext cx="6624639" cy="1368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13"/>
                <a:gridCol w="2208213"/>
                <a:gridCol w="2208213"/>
              </a:tblGrid>
              <a:tr h="684213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เป้าหมาย</a:t>
                      </a:r>
                      <a:endParaRPr lang="th-TH" sz="32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ปี 2559</a:t>
                      </a:r>
                      <a:endParaRPr lang="th-TH" sz="32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คิดเป็น</a:t>
                      </a:r>
                      <a:r>
                        <a:rPr lang="th-TH" sz="32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(ร้อยละ)</a:t>
                      </a:r>
                      <a:endParaRPr lang="th-TH" sz="32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 marT="45729" marB="45729"/>
                </a:tc>
              </a:tr>
              <a:tr h="684213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ร้อยละ 50 </a:t>
                      </a:r>
                      <a:endParaRPr lang="th-TH" sz="32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66,898</a:t>
                      </a:r>
                      <a:endParaRPr lang="th-TH" sz="32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66.43</a:t>
                      </a:r>
                      <a:endParaRPr lang="th-TH" sz="32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 marT="45729" marB="45729"/>
                </a:tc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1357290" y="4572008"/>
          <a:ext cx="6624639" cy="151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13"/>
                <a:gridCol w="2208213"/>
                <a:gridCol w="2208213"/>
              </a:tblGrid>
              <a:tr h="75565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เป้าหมาย</a:t>
                      </a:r>
                      <a:endParaRPr lang="th-TH" sz="32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ปี 2559</a:t>
                      </a:r>
                      <a:endParaRPr lang="th-TH" sz="32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คิดเป็น (ร้อยละ)</a:t>
                      </a:r>
                      <a:endParaRPr lang="th-TH" sz="32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 marT="45694" marB="45694"/>
                </a:tc>
              </a:tr>
              <a:tr h="75565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ร้อยละ 75</a:t>
                      </a:r>
                      <a:endParaRPr lang="th-TH" sz="32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6,699</a:t>
                      </a:r>
                      <a:endParaRPr lang="th-TH" sz="32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62.85</a:t>
                      </a:r>
                      <a:endParaRPr lang="th-TH" sz="32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9" marR="91439" marT="45694" marB="4569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ตัวแทนเนื้อหา 2"/>
          <p:cNvSpPr>
            <a:spLocks noGrp="1"/>
          </p:cNvSpPr>
          <p:nvPr>
            <p:ph idx="1"/>
          </p:nvPr>
        </p:nvSpPr>
        <p:spPr>
          <a:xfrm>
            <a:off x="2843213" y="4292600"/>
            <a:ext cx="8229600" cy="4525963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endParaRPr lang="th-TH" altLang="th-TH" smtClean="0"/>
          </a:p>
          <a:p>
            <a:pPr marL="0" indent="0" eaLnBrk="1" hangingPunct="1">
              <a:buFont typeface="Symbol" pitchFamily="18" charset="2"/>
              <a:buNone/>
            </a:pPr>
            <a:endParaRPr lang="th-TH" altLang="th-TH" smtClean="0"/>
          </a:p>
          <a:p>
            <a:pPr marL="0" indent="0" eaLnBrk="1" hangingPunct="1">
              <a:buFont typeface="Symbol" pitchFamily="18" charset="2"/>
              <a:buNone/>
            </a:pPr>
            <a:endParaRPr lang="th-TH" altLang="th-TH" smtClean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573463"/>
            <a:ext cx="8229600" cy="1655762"/>
          </a:xfr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มาตรการบริหารจัดการ/โครงสร้าง</a:t>
            </a:r>
            <a:endParaRPr lang="th-TH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908050"/>
            <a:ext cx="1916113" cy="192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71406" y="71414"/>
            <a:ext cx="9001188" cy="6715172"/>
            <a:chOff x="71406" y="71414"/>
            <a:chExt cx="9001188" cy="6715172"/>
          </a:xfrm>
        </p:grpSpPr>
        <p:sp>
          <p:nvSpPr>
            <p:cNvPr id="4" name="AutoShape 2"/>
            <p:cNvSpPr>
              <a:spLocks noChangeArrowheads="1"/>
            </p:cNvSpPr>
            <p:nvPr/>
          </p:nvSpPr>
          <p:spPr bwMode="auto">
            <a:xfrm>
              <a:off x="142876" y="71414"/>
              <a:ext cx="8929718" cy="785818"/>
            </a:xfrm>
            <a:prstGeom prst="flowChartAlternateProcess">
              <a:avLst/>
            </a:prstGeom>
            <a:solidFill>
              <a:srgbClr val="FFFFFF"/>
            </a:solidFill>
            <a:ln w="28575">
              <a:solidFill>
                <a:srgbClr val="F79646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Arial" pitchFamily="34" charset="0"/>
                  <a:cs typeface="TH SarabunPSK" pitchFamily="34" charset="-34"/>
                </a:rPr>
                <a:t>MOPH Quick Win for Road Safety </a:t>
              </a:r>
              <a:r>
                <a:rPr kumimoji="0" lang="th-TH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Arial" pitchFamily="34" charset="0"/>
                  <a:cs typeface="TH SarabunPSK" pitchFamily="34" charset="-34"/>
                </a:rPr>
                <a:t>ปี 2559</a:t>
              </a:r>
              <a:endPara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rial" pitchFamily="34" charset="0"/>
                <a:cs typeface="Cordia New" pitchFamily="34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 descr="C:\Users\MOPH224\Desktop\New folder (16)\QW.jpg"/>
            <p:cNvPicPr>
              <a:picLocks noChangeAspect="1" noChangeArrowheads="1"/>
            </p:cNvPicPr>
            <p:nvPr/>
          </p:nvPicPr>
          <p:blipFill>
            <a:blip r:embed="rId2" cstate="print"/>
            <a:srcRect t="11529" r="5720" b="11530"/>
            <a:stretch>
              <a:fillRect/>
            </a:stretch>
          </p:blipFill>
          <p:spPr bwMode="auto">
            <a:xfrm>
              <a:off x="71406" y="857232"/>
              <a:ext cx="8929718" cy="5929354"/>
            </a:xfrm>
            <a:prstGeom prst="rect">
              <a:avLst/>
            </a:prstGeom>
            <a:noFill/>
          </p:spPr>
        </p:pic>
      </p:grp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ชื่อเรื่อง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252538"/>
          </a:xfrm>
        </p:spPr>
        <p:txBody>
          <a:bodyPr>
            <a:normAutofit/>
          </a:bodyPr>
          <a:lstStyle/>
          <a:p>
            <a:pPr eaLnBrk="1" hangingPunct="1"/>
            <a:r>
              <a:rPr lang="th-TH" altLang="th-TH" smtClean="0">
                <a:latin typeface="TH SarabunIT๙" pitchFamily="34" charset="-34"/>
                <a:cs typeface="TH SarabunIT๙" pitchFamily="34" charset="-34"/>
              </a:rPr>
              <a:t>การจัดตั้ง </a:t>
            </a:r>
            <a:r>
              <a:rPr lang="en-US" altLang="th-TH" smtClean="0">
                <a:latin typeface="TH SarabunIT๙" pitchFamily="34" charset="-34"/>
                <a:cs typeface="TH SarabunIT๙" pitchFamily="34" charset="-34"/>
              </a:rPr>
              <a:t>Trauma &amp; Emergency admin unit</a:t>
            </a:r>
            <a:endParaRPr lang="th-TH" altLang="th-TH" smtClean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</p:nvPr>
        </p:nvGraphicFramePr>
        <p:xfrm>
          <a:off x="250825" y="1989138"/>
          <a:ext cx="8642350" cy="269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273"/>
                <a:gridCol w="1728470"/>
                <a:gridCol w="1089817"/>
                <a:gridCol w="1142790"/>
              </a:tblGrid>
              <a:tr h="36572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รายละเอียด</a:t>
                      </a:r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จำนวนทั้งหมด (แห่ง)</a:t>
                      </a:r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ส่งแล้ว (แห่ง)</a:t>
                      </a: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ร้อยละ</a:t>
                      </a:r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</a:tr>
              <a:tr h="5832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Trauma &amp; Emergency Administration Unit 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116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116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100.00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</a:tr>
              <a:tr h="58325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 ระดับ </a:t>
                      </a:r>
                      <a:r>
                        <a:rPr lang="en-US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A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33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33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100.00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</a:tr>
              <a:tr h="58325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</a:t>
                      </a:r>
                      <a:r>
                        <a:rPr lang="th-TH" sz="20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ระดับ </a:t>
                      </a:r>
                      <a:r>
                        <a:rPr lang="en-US" sz="20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S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48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48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100.00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</a:tr>
              <a:tr h="58325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</a:t>
                      </a:r>
                      <a:r>
                        <a:rPr lang="th-TH" sz="20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ระดับ </a:t>
                      </a:r>
                      <a:r>
                        <a:rPr lang="en-US" sz="20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M1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35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35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100.00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0825" y="1527175"/>
            <a:ext cx="8642350" cy="461963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ระดับโรงพยาบาล 116 แห่ง  มีการส่งข้อมูล ครบ 100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825" y="4911725"/>
            <a:ext cx="8642350" cy="461963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ระดับจังหวัด 76 จังหวัด มีรายชื่อผู้รับผิดชอบงานด้านอุบัติเหตุ ครบ 100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250825" y="5373688"/>
          <a:ext cx="8642350" cy="881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273"/>
                <a:gridCol w="1728470"/>
                <a:gridCol w="1152313"/>
                <a:gridCol w="1080294"/>
              </a:tblGrid>
              <a:tr h="432028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รายละเอียด</a:t>
                      </a:r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จำนวนทั้งหมด (แห่ง)</a:t>
                      </a: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ส่งแล้ว (แห่ง)</a:t>
                      </a: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ร้อยละ</a:t>
                      </a:r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18" marB="45718"/>
                </a:tc>
              </a:tr>
              <a:tr h="449034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รายชื่อผู้รับผิดชอบงานด้านอุบัติเหตุ ระดับจังหวัด</a:t>
                      </a:r>
                      <a:endParaRPr lang="th-TH" sz="180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76</a:t>
                      </a:r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76</a:t>
                      </a:r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100.00</a:t>
                      </a:r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18" marB="4571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ชื่อเรื่อง 2"/>
          <p:cNvSpPr>
            <a:spLocks noGrp="1"/>
          </p:cNvSpPr>
          <p:nvPr>
            <p:ph type="title"/>
          </p:nvPr>
        </p:nvSpPr>
        <p:spPr>
          <a:xfrm>
            <a:off x="495300" y="82550"/>
            <a:ext cx="8229600" cy="969963"/>
          </a:xfrm>
        </p:spPr>
        <p:txBody>
          <a:bodyPr/>
          <a:lstStyle/>
          <a:p>
            <a:pPr eaLnBrk="1" hangingPunct="1"/>
            <a:r>
              <a:rPr lang="th-TH" altLang="th-TH" smtClean="0"/>
              <a:t>ผังบัญชาการเหตุการณ์ </a:t>
            </a:r>
            <a:r>
              <a:rPr lang="en-US" altLang="th-TH" smtClean="0"/>
              <a:t>ICS</a:t>
            </a:r>
            <a:endParaRPr lang="th-TH" altLang="th-TH" smtClean="0"/>
          </a:p>
        </p:txBody>
      </p:sp>
      <p:graphicFrame>
        <p:nvGraphicFramePr>
          <p:cNvPr id="10" name="ตัวแทนเนื้อหา 9"/>
          <p:cNvGraphicFramePr>
            <a:graphicFrameLocks noGrp="1"/>
          </p:cNvGraphicFramePr>
          <p:nvPr>
            <p:ph idx="1"/>
          </p:nvPr>
        </p:nvGraphicFramePr>
        <p:xfrm>
          <a:off x="720725" y="1412875"/>
          <a:ext cx="7777163" cy="5211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7"/>
                <a:gridCol w="3437023"/>
                <a:gridCol w="3437023"/>
              </a:tblGrid>
              <a:tr h="822914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เขตสุขภาพ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ระดับเขต</a:t>
                      </a: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ระดับจังหวัด</a:t>
                      </a:r>
                    </a:p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(รายชื่อจังหวัดที่ยังไม่ได้ส่งข้อมูล)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</a:tr>
              <a:tr h="365737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5737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</a:tr>
              <a:tr h="365737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</a:tr>
              <a:tr h="365737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</a:tr>
              <a:tr h="365737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(เพชรบุรี , สุพรรณบุรี )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</a:tr>
              <a:tr h="365737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</a:tr>
              <a:tr h="365737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7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</a:tr>
              <a:tr h="365737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8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</a:tr>
              <a:tr h="365737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</a:tr>
              <a:tr h="365737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</a:tr>
              <a:tr h="365737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11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</a:tr>
              <a:tr h="365737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12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16" marB="45716"/>
                </a:tc>
              </a:tr>
            </a:tbl>
          </a:graphicData>
        </a:graphic>
      </p:graphicFrame>
      <p:sp>
        <p:nvSpPr>
          <p:cNvPr id="25661" name="TextBox 10"/>
          <p:cNvSpPr txBox="1">
            <a:spLocks noChangeArrowheads="1"/>
          </p:cNvSpPr>
          <p:nvPr/>
        </p:nvSpPr>
        <p:spPr bwMode="auto">
          <a:xfrm>
            <a:off x="720725" y="879475"/>
            <a:ext cx="7777163" cy="4619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cs typeface="KodchiangUPC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cs typeface="KodchiangUPC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cs typeface="KodchiangUPC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cs typeface="KodchiangUPC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cs typeface="KodchiangUPC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cs typeface="KodchiangUPC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cs typeface="KodchiangUPC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cs typeface="KodchiangUPC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cs typeface="KodchiangUPC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h-TH" alt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ส่งข้อมูลแล้ว </a:t>
            </a:r>
            <a:r>
              <a:rPr lang="th-TH" alt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74 </a:t>
            </a:r>
            <a:r>
              <a:rPr lang="th-TH" alt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จังหวัด และยังไม่ส่งข้อมูล </a:t>
            </a:r>
            <a:r>
              <a:rPr lang="th-TH" alt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2 </a:t>
            </a:r>
            <a:r>
              <a:rPr lang="th-TH" alt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จังหวัด ดังนี้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h-TH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h-TH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h-TH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h-TH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h-TH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h-TH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h-TH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th-TH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มาตรการบริหารจัดการและโครงสร้า</a:t>
            </a: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611188" y="2565400"/>
          <a:ext cx="8064500" cy="338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49"/>
                <a:gridCol w="4587349"/>
                <a:gridCol w="2685102"/>
              </a:tblGrid>
              <a:tr h="56454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ลำดับ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รายละเอียด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การดำเนินงานและกำหนดการ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7" marB="45697"/>
                </a:tc>
              </a:tr>
              <a:tr h="802911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7" marB="45697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ประชุมผู้บริหารเขตและติดตามสถานการณ์ผ่านช่องทาง</a:t>
                      </a:r>
                      <a:r>
                        <a:rPr lang="th-TH" sz="20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en-US" sz="20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VDO Conference </a:t>
                      </a:r>
                      <a:r>
                        <a:rPr lang="th-TH" sz="20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เฉพาะกิจ(เทศกาล) และทุก</a:t>
                      </a:r>
                      <a:r>
                        <a:rPr lang="th-TH" sz="2000" baseline="0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ไตรมาส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36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7" marB="45697"/>
                </a:tc>
              </a:tr>
              <a:tr h="750961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7" marB="456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ฝึกซ้อมการทำ 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table top exercise 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</a:t>
                      </a:r>
                      <a:r>
                        <a:rPr lang="en-US" sz="20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TTEx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, PHOC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) ทุกจังหวัด</a:t>
                      </a:r>
                    </a:p>
                  </a:txBody>
                  <a:tcPr marL="91436" marR="91436" marT="45697" marB="456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kern="600" baseline="0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3200" b="1" kern="600" baseline="0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7" marB="45697"/>
                </a:tc>
              </a:tr>
              <a:tr h="100578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7" marB="456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ฝึกซ้อมการทำ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table top exercise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และ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functional exercise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ระดับเขตทุกเขต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  <a:endParaRPr lang="th-TH" sz="2000" b="1" kern="1200" dirty="0" smtClean="0">
                        <a:solidFill>
                          <a:schemeClr val="dk1"/>
                        </a:solidFill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7" marB="456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kern="600" baseline="0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3200" b="1" kern="600" baseline="0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7" marB="4569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3" name="Picture 7" descr="C:\Users\PHER14\Documents\Seagate Backup Plus Drive\ประชุม War Room 2 พ.ย.55\DSC04330.JPG"/>
          <p:cNvPicPr>
            <a:picLocks noChangeAspect="1" noChangeArrowheads="1"/>
          </p:cNvPicPr>
          <p:nvPr/>
        </p:nvPicPr>
        <p:blipFill>
          <a:blip r:embed="rId3" cstate="print"/>
          <a:srcRect t="17021"/>
          <a:stretch>
            <a:fillRect/>
          </a:stretch>
        </p:blipFill>
        <p:spPr bwMode="auto">
          <a:xfrm>
            <a:off x="4572000" y="3500439"/>
            <a:ext cx="4357718" cy="314327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9" name="Picture 18" descr="http://pr.moph.go.th/news_pic/x03wfmb4knd1.jpg"/>
          <p:cNvPicPr/>
          <p:nvPr/>
        </p:nvPicPr>
        <p:blipFill>
          <a:blip r:embed="rId4" cstate="print"/>
          <a:srcRect r="30488" b="-2857"/>
          <a:stretch>
            <a:fillRect/>
          </a:stretch>
        </p:blipFill>
        <p:spPr bwMode="auto">
          <a:xfrm>
            <a:off x="285720" y="214290"/>
            <a:ext cx="4071966" cy="307183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03862" y="26574912"/>
            <a:ext cx="29317944" cy="1649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33546" y="27932234"/>
            <a:ext cx="39319200" cy="2211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C:\Users\PHER14\AppData\Local\Microsoft\Windows\Temporary Internet Files\Content.Word\20150810_13504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500438"/>
            <a:ext cx="4000528" cy="314327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Content Placeholder 3" descr="C:\Users\PHER14\AppData\Local\Microsoft\Windows\Temporary Internet Files\Content.Word\20150817_140029.jpg"/>
          <p:cNvPicPr>
            <a:picLocks noGrp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14290"/>
            <a:ext cx="4206876" cy="30003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3" name="TextBox 22"/>
          <p:cNvSpPr txBox="1"/>
          <p:nvPr/>
        </p:nvSpPr>
        <p:spPr bwMode="auto">
          <a:xfrm>
            <a:off x="857224" y="2862860"/>
            <a:ext cx="7572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PHE </a:t>
            </a:r>
            <a:r>
              <a:rPr lang="en-US" sz="5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Operation Center</a:t>
            </a:r>
            <a:endParaRPr lang="th-TH" sz="5400" b="1" dirty="0">
              <a:ln w="18415" cmpd="sng">
                <a:noFill/>
                <a:prstDash val="solid"/>
              </a:ln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2" descr="F:\C. PHER\Logo\symbol-ministry\logo MOPH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38" y="5927320"/>
            <a:ext cx="928662" cy="930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71345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7504" y="2852936"/>
            <a:ext cx="1464100" cy="298450"/>
          </a:xfrm>
          <a:prstGeom prst="homePlate">
            <a:avLst>
              <a:gd name="adj" fmla="val 47487"/>
            </a:avLst>
          </a:prstGeom>
          <a:solidFill>
            <a:srgbClr val="622423"/>
          </a:solidFill>
          <a:ln w="9525">
            <a:solidFill>
              <a:srgbClr val="622423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NiramitIT?" charset="0"/>
                <a:ea typeface="Arial" pitchFamily="34" charset="0"/>
                <a:cs typeface="TH NiramitIT?" charset="0"/>
              </a:rPr>
              <a:t>พันธกิจที่ </a:t>
            </a:r>
            <a:r>
              <a:rPr lang="th-TH" sz="1100" b="1" dirty="0" smtClean="0">
                <a:solidFill>
                  <a:schemeClr val="bg1"/>
                </a:solidFill>
                <a:latin typeface="TH NiramitIT?" charset="0"/>
                <a:ea typeface="Arial" pitchFamily="34" charset="0"/>
                <a:cs typeface="TH NiramitIT?" charset="0"/>
              </a:rPr>
              <a:t>๑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643042" y="2857496"/>
            <a:ext cx="2016224" cy="298450"/>
          </a:xfrm>
          <a:prstGeom prst="homePlate">
            <a:avLst>
              <a:gd name="adj" fmla="val 67647"/>
            </a:avLst>
          </a:prstGeom>
          <a:solidFill>
            <a:srgbClr val="0F243E"/>
          </a:solidFill>
          <a:ln w="9525">
            <a:solidFill>
              <a:srgbClr val="0F243E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NiramitIT?" charset="0"/>
                <a:ea typeface="Arial" pitchFamily="34" charset="0"/>
                <a:cs typeface="TH NiramitIT?" charset="0"/>
              </a:rPr>
              <a:t>พันธกิจที่ ๒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3714744" y="2857496"/>
            <a:ext cx="2643206" cy="298450"/>
          </a:xfrm>
          <a:prstGeom prst="homePlate">
            <a:avLst>
              <a:gd name="adj" fmla="val 113006"/>
            </a:avLst>
          </a:prstGeom>
          <a:solidFill>
            <a:srgbClr val="484329"/>
          </a:solidFill>
          <a:ln w="9525">
            <a:solidFill>
              <a:srgbClr val="272727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H NiramitIT?" charset="0"/>
                <a:ea typeface="Arial" pitchFamily="34" charset="0"/>
                <a:cs typeface="TH NiramitIT?" charset="0"/>
              </a:rPr>
              <a:t>พันธกิจที่ ๓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6479704" y="2857496"/>
            <a:ext cx="2664296" cy="298450"/>
          </a:xfrm>
          <a:prstGeom prst="homePlate">
            <a:avLst>
              <a:gd name="adj" fmla="val 110990"/>
            </a:avLst>
          </a:prstGeom>
          <a:solidFill>
            <a:srgbClr val="3F3151"/>
          </a:solidFill>
          <a:ln w="9525">
            <a:solidFill>
              <a:srgbClr val="3F315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NiramitIT?" charset="0"/>
                <a:ea typeface="Arial" pitchFamily="34" charset="0"/>
                <a:cs typeface="TH NiramitIT?" charset="0"/>
              </a:rPr>
              <a:t>พันธกิจที่ ๔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07504" y="3194050"/>
            <a:ext cx="1464100" cy="495300"/>
          </a:xfrm>
          <a:prstGeom prst="rect">
            <a:avLst/>
          </a:prstGeom>
          <a:solidFill>
            <a:srgbClr val="622423"/>
          </a:solidFill>
          <a:ln w="9525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050" b="1" dirty="0" smtClean="0">
                <a:solidFill>
                  <a:schemeClr val="bg1"/>
                </a:solidFill>
                <a:latin typeface="TH NiramitIT?" charset="-34"/>
                <a:cs typeface="TH NiramitIT?" charset="-34"/>
              </a:rPr>
              <a:t>การรวบรวมความรู้ความเสี่ยง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NiramitIT?" charset="-34"/>
                <a:cs typeface="TH NiramitIT?" charset="-34"/>
              </a:rPr>
              <a:t>จากภัยพิบัติ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643042" y="3214686"/>
            <a:ext cx="2016224" cy="504056"/>
          </a:xfrm>
          <a:prstGeom prst="rect">
            <a:avLst/>
          </a:prstGeom>
          <a:solidFill>
            <a:srgbClr val="0F243E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การบริหารจัดการความเสี่ยง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จากภัยพิบัติ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714744" y="3212976"/>
            <a:ext cx="2643206" cy="495300"/>
          </a:xfrm>
          <a:prstGeom prst="rect">
            <a:avLst/>
          </a:prstGeom>
          <a:solidFill>
            <a:srgbClr val="484329"/>
          </a:solidFill>
          <a:ln w="9525">
            <a:solidFill>
              <a:srgbClr val="48432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050" b="1" dirty="0" smtClean="0">
                <a:solidFill>
                  <a:srgbClr val="FFFFFF"/>
                </a:solidFill>
                <a:latin typeface="Calibri" pitchFamily="34" charset="0"/>
                <a:cs typeface="TH NiramitIT?" charset="-34"/>
              </a:rPr>
              <a:t>การลงทุนเพื่อสร้างระบบปฏิบัติการจัดการภัยพิบัติ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428604"/>
            <a:ext cx="9144000" cy="2000264"/>
          </a:xfrm>
          <a:prstGeom prst="roundRect">
            <a:avLst>
              <a:gd name="adj" fmla="val 16667"/>
            </a:avLst>
          </a:prstGeom>
          <a:solidFill>
            <a:srgbClr val="FDE9D9"/>
          </a:solidFill>
          <a:ln w="28575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kumimoji="0" lang="th-TH" sz="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๑.ส่งเสริมการบูรณาการด้านสาธารณสุขอย่างเป็นระบบ ตามกรอบนโยบาย แผนงาน และโครงการรองรับด้านการลดความเสี่ยงจากภัยพิบัติและภาวะฉุกเฉินในระดับประเทศ และหน่วยงานพื้นที่ระดับรองลงไป</a:t>
            </a:r>
          </a:p>
          <a:p>
            <a:pPr marL="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kumimoji="0" lang="th-TH" sz="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๒.ปรับปรุงการประสานความร่วมมือระหว่างหน่วยงานด้านสาธารณสุขและหน่วยงานต่าง ๆ ที่เกี่ยวข้องให้ดียิ่งขึ้น เพื่อเสริมสร้างศักยภาพของประเทศด้านการบริหารจัดการลดความเสี่ยงจากภัยพิบัติด้านสาธารณสุข การดำเนินงานตามกฎอนามัยระหว่างประเทศ ค.ศ. </a:t>
            </a:r>
            <a:r>
              <a:rPr kumimoji="0" lang="en-US" sz="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2005 </a:t>
            </a:r>
            <a:r>
              <a:rPr kumimoji="0" lang="th-TH" sz="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และการสร้างระบบบริการสาธารณสุขให้มั่นใจได้ว่าสามารถคงสภาพการปฏิบัติการได้ในภาวะภัยพิบัติ</a:t>
            </a:r>
          </a:p>
          <a:p>
            <a:pPr marL="0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th-TH" sz="850" b="1" dirty="0" smtClean="0">
                <a:latin typeface="Calibri" pitchFamily="34" charset="0"/>
                <a:ea typeface="Arial" pitchFamily="34" charset="0"/>
                <a:cs typeface="TH NiramitIT?" charset="-34"/>
              </a:rPr>
              <a:t>๓.</a:t>
            </a:r>
            <a:r>
              <a:rPr kumimoji="0" lang="th-TH" sz="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กระตุ้นให้เกิดการลงทุนด้านการลดความเสี่ยงจากภัยพิบัติของภาครัฐและเอกชน รวมทั้งโครงสร้างพื้นฐานและระบบการปฏิบัติการด้านสาธารณสุข โดยมีประชาชนเป็นศูนย์กลาง </a:t>
            </a:r>
            <a:endParaRPr kumimoji="0" lang="en-US" sz="8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kumimoji="0" lang="th-TH" sz="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๔.บูรณาการการลดความเสี่ยงจากภัยพิบัติ โดยแทรกในการศึกษาและฝึกอบรมด้านสาธารณสุข </a:t>
            </a:r>
            <a:r>
              <a:rPr lang="th-TH" sz="850" b="1" dirty="0" smtClean="0">
                <a:latin typeface="Calibri" pitchFamily="34" charset="0"/>
                <a:ea typeface="Arial" pitchFamily="34" charset="0"/>
                <a:cs typeface="TH NiramitIT?" charset="-34"/>
              </a:rPr>
              <a:t>และ</a:t>
            </a:r>
            <a:r>
              <a:rPr kumimoji="0" lang="th-TH" sz="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การเสริมสร้างความเข้มแข็งของบุคลากรสาธารณสุขในการดำเนินงานลดความเสี่ยง จากภัยพิบัติ</a:t>
            </a:r>
            <a:endParaRPr kumimoji="0" lang="en-US" sz="8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kumimoji="0" lang="th-TH" sz="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๕.ให้มีการรวบรวมข้อมูลที่เกี่ยวข้องกับภัยพิบัติต่าง ๆ เข้าไว้ด้วยกัน ได้แก่ อัตราการป่วย อัตราตาย ข้อมูลจำนวนและประเภทผู้พิการและผู้ด้อยโอกาส ระบบการเตือนภัยล่วงหน้าสำหรับทุกประเภทภัย การศึกษาสำรวจด้านความเสี่ยงภัยพิบัติ และชุดข้อมูลตัวชี้วัดสำคัญด้านสาธารณสุข</a:t>
            </a:r>
            <a:r>
              <a:rPr kumimoji="0" lang="en-US" sz="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 </a:t>
            </a:r>
            <a:r>
              <a:rPr kumimoji="0" lang="th-TH" sz="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เป็นต้น</a:t>
            </a:r>
            <a:endParaRPr kumimoji="0" lang="en-US" sz="8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th-TH" sz="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๖.สนับสนุนการประสานความร่วมมือระหว่างกันในแต่ละระดับ และในทุกระนาบ รวมถึงการแลกเปลี่ยนข้อมูลข่าวสาร ด้านวิทยาศาสตร์และเทคโนโลยีที่เกี่ยวกับทุกประเภทภัย และภัยด้านชีวภาพ            </a:t>
            </a:r>
            <a:r>
              <a:rPr lang="th-TH" sz="850" b="1" dirty="0" smtClean="0">
                <a:latin typeface="Calibri" pitchFamily="34" charset="0"/>
                <a:ea typeface="Arial" pitchFamily="34" charset="0"/>
                <a:cs typeface="TH NiramitIT?" charset="-34"/>
              </a:rPr>
              <a:t>        </a:t>
            </a:r>
            <a:r>
              <a:rPr kumimoji="0" lang="th-TH" sz="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 </a:t>
            </a:r>
            <a:r>
              <a:rPr lang="th-TH" sz="850" b="1" dirty="0" smtClean="0">
                <a:latin typeface="Calibri" pitchFamily="34" charset="0"/>
                <a:ea typeface="Arial" pitchFamily="34" charset="0"/>
                <a:cs typeface="TH NiramitIT?" charset="-34"/>
              </a:rPr>
              <a:t>๗.</a:t>
            </a:r>
            <a:r>
              <a:rPr kumimoji="0" lang="th-TH" sz="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ส่งเสริมด้านการเชื่อมโยงประสานงาน และการพัฒนาในอนาคตสำหรับนโยบายระดับชาติ และระดับท้องถิ่น ในด้านยุทธศาสตร์ กรอบของกฎหมาย ระเบียบกฎเกณฑ์ และการจัดการด้านองค์กร   </a:t>
            </a:r>
            <a:endParaRPr kumimoji="0" lang="en-US" sz="8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6429388" y="3214686"/>
            <a:ext cx="2592288" cy="501650"/>
          </a:xfrm>
          <a:prstGeom prst="rect">
            <a:avLst/>
          </a:prstGeom>
          <a:solidFill>
            <a:srgbClr val="3F3151"/>
          </a:solidFill>
          <a:ln w="9525">
            <a:solidFill>
              <a:srgbClr val="3F315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050" b="1" dirty="0" smtClean="0">
                <a:solidFill>
                  <a:schemeClr val="bg1"/>
                </a:solidFill>
                <a:latin typeface="Calibri" pitchFamily="34" charset="0"/>
                <a:cs typeface="TH NiramitIT?" charset="-34"/>
              </a:rPr>
              <a:t>การจัดทำแผนและเตรียมความพร้อม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050" b="1" dirty="0" smtClean="0">
                <a:solidFill>
                  <a:schemeClr val="bg1"/>
                </a:solidFill>
                <a:latin typeface="Calibri" pitchFamily="34" charset="0"/>
                <a:cs typeface="TH NiramitIT?" charset="-34"/>
              </a:rPr>
              <a:t>รับมือภัยพิบัติ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07504" y="3789040"/>
            <a:ext cx="1464100" cy="2952328"/>
          </a:xfrm>
          <a:prstGeom prst="rect">
            <a:avLst/>
          </a:prstGeom>
          <a:solidFill>
            <a:srgbClr val="622423"/>
          </a:solidFill>
          <a:ln w="9525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โครงการพัฒนาหลักสูตรและการฝึกอบรมด้านการบริหารจัดการลดความเสี่ยงภัยพิบัติสำหรับประชาชน และบุคลากรของกระทรวงสาธารณสุขและกระทรวงที่เกี่ยวข้อง/โรงเรียนหรือสถาบันการศึกษาทุกระดับ</a:t>
            </a:r>
            <a:endParaRPr lang="th-TH" sz="1000" b="1" dirty="0" smtClean="0">
              <a:solidFill>
                <a:schemeClr val="bg1"/>
              </a:solidFill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สบช.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/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กรม สบส.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/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มหาวิทยาลัย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643042" y="3786190"/>
            <a:ext cx="2016224" cy="2950418"/>
          </a:xfrm>
          <a:prstGeom prst="rect">
            <a:avLst/>
          </a:prstGeom>
          <a:solidFill>
            <a:srgbClr val="0F243E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000" b="1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TH NiramitIT?" charset="-34"/>
              </a:rPr>
              <a:t>๑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.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โครงการบูรณาการแผนปฏิบัติการลดความเสี่ยงจากภัยพิบัติด้านสาธารณสุข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000" b="1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TH NiramitIT?" charset="-34"/>
              </a:rPr>
              <a:t>๒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.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โครงการพัฒนาระบบฐานข้อมูลเพื่อการบริหารจัดการความเสี่ยงในภาวะภัยพิบัติด้านสาธารณสุข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000" b="1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TH NiramitIT?" charset="-34"/>
              </a:rPr>
              <a:t>๓.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โครงการพัฒนาศักยภาพบุคลากรด้านเวชศาสตร์ภัยพิบัติ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000" b="1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TH NiramitIT?" charset="-34"/>
              </a:rPr>
              <a:t>๔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.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โครงการฝึกอบรมด้านการลดความเสี่ยงภัยพิบัติสำหรับบุคลากรสาธารณสุข/แกนนำสุขภาพชุมชน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สธฉ./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สนย.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/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 ICT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3714744" y="3789040"/>
            <a:ext cx="2643206" cy="2952328"/>
          </a:xfrm>
          <a:prstGeom prst="rect">
            <a:avLst/>
          </a:prstGeom>
          <a:solidFill>
            <a:srgbClr val="484329"/>
          </a:solidFill>
          <a:ln w="9525">
            <a:solidFill>
              <a:srgbClr val="48432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800" b="1" dirty="0" smtClean="0">
                <a:solidFill>
                  <a:srgbClr val="FFFFFF"/>
                </a:solidFill>
                <a:latin typeface="Calibri" pitchFamily="34" charset="0"/>
                <a:ea typeface="Arial" pitchFamily="34" charset="0"/>
                <a:cs typeface="TH NiramitIT?" charset="-34"/>
              </a:rPr>
              <a:t>๑</a:t>
            </a:r>
            <a:r>
              <a:rPr kumimoji="0" lang="th-TH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.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โครงการพัฒนาโครงสร้างสถานบริการให้ปลอดภัยจากภาวะภัยพิบัติ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000" b="1" dirty="0" smtClean="0">
                <a:solidFill>
                  <a:srgbClr val="FFFFFF"/>
                </a:solidFill>
                <a:latin typeface="Calibri" pitchFamily="34" charset="0"/>
                <a:ea typeface="Arial" pitchFamily="34" charset="0"/>
                <a:cs typeface="TH NiramitIT?" charset="-34"/>
              </a:rPr>
              <a:t>๒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.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โครงการพัฒนาประสิทธิภาพระบบการแจ้งเตือนภัยศูนย์ปฏิบัติการภาวะฉุกเฉิน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PHEOC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)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000" b="1" dirty="0" smtClean="0">
                <a:solidFill>
                  <a:srgbClr val="FFFFFF"/>
                </a:solidFill>
                <a:latin typeface="Calibri" pitchFamily="34" charset="0"/>
                <a:ea typeface="Arial" pitchFamily="34" charset="0"/>
                <a:cs typeface="TH NiramitIT?" charset="-34"/>
              </a:rPr>
              <a:t>๓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.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โครงการพัฒนาโรงพยาบาลสนามและการปฏิบัติการด้านสาธารณสุขในศูนย์พักพิงผู้ประสบภัย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000" b="1" dirty="0" smtClean="0">
                <a:solidFill>
                  <a:srgbClr val="FFFFFF"/>
                </a:solidFill>
                <a:latin typeface="Calibri" pitchFamily="34" charset="0"/>
                <a:ea typeface="Arial" pitchFamily="34" charset="0"/>
                <a:cs typeface="TH NiramitIT?" charset="-34"/>
              </a:rPr>
              <a:t>๔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.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โครงการพัฒนาระบบบริการการแพทย์ฉุกเฉินรองรับภัยพิบัติ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000" b="1" dirty="0" smtClean="0">
                <a:solidFill>
                  <a:srgbClr val="FFFFFF"/>
                </a:solidFill>
                <a:latin typeface="Calibri" pitchFamily="34" charset="0"/>
                <a:ea typeface="Arial" pitchFamily="34" charset="0"/>
                <a:cs typeface="TH NiramitIT?" charset="-34"/>
              </a:rPr>
              <a:t>๕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.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โครงการเสริมสร้างโครงข่ายช่วยเหลือด้านสาธารณสุขแก่กลุ่มเปราะบาง ในภาวะภัยพิบัติ</a:t>
            </a:r>
            <a:endParaRPr lang="th-TH" sz="1000" b="1" dirty="0" smtClean="0">
              <a:solidFill>
                <a:srgbClr val="FFFFFF"/>
              </a:solidFill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สป./สธฉ./กองแบบแผน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 </a:t>
            </a:r>
            <a:r>
              <a:rPr kumimoji="0" lang="th-TH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กรม สบส./ กรม คร. /กองวิศวะฯ /กรม พ./ กรม อ./ สพฉ.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429388" y="3786190"/>
            <a:ext cx="2592288" cy="2950418"/>
          </a:xfrm>
          <a:prstGeom prst="rect">
            <a:avLst/>
          </a:prstGeom>
          <a:solidFill>
            <a:srgbClr val="3F3151"/>
          </a:solidFill>
          <a:ln w="9525">
            <a:solidFill>
              <a:srgbClr val="3F315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900" b="1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TH NiramitIT?" charset="-34"/>
              </a:rPr>
              <a:t>๑.</a:t>
            </a:r>
            <a:r>
              <a:rPr kumimoji="0" lang="th-TH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 โครงการพัฒนาแผนฉุกเฉิน แผนเผชิญเหตุ ตาม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 </a:t>
            </a:r>
            <a:r>
              <a:rPr kumimoji="0" lang="th-TH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ประเภทภัย และแผนประคองกิจการในภาวะวิกฤติ</a:t>
            </a: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900" b="1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TH NiramitIT?" charset="-34"/>
              </a:rPr>
              <a:t>๒</a:t>
            </a:r>
            <a:r>
              <a:rPr kumimoji="0" lang="th-TH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. โครงการฝึกซ้อมแผนเผชิญเหตุรองรับภัยพิบัติ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900" b="1" dirty="0" smtClean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TH NiramitIT?" charset="-34"/>
              </a:rPr>
              <a:t>๓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.</a:t>
            </a:r>
            <a:r>
              <a:rPr kumimoji="0" lang="th-TH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โครงการพัฒนาอาสาสมัครสนับสนุนการปฏิบัติการในภาวะพิบัติภัย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900" b="1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TH NiramitIT?" charset="-34"/>
              </a:rPr>
              <a:t>๔</a:t>
            </a:r>
            <a:r>
              <a:rPr kumimoji="0" lang="th-TH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. โครงการพัฒนาแนวปฏิบัติการจัดส่งทีมแพทย์ปฏิบัติช่วยเหลือภัยพิบัติในต่างประเทศ (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FMT</a:t>
            </a:r>
            <a:r>
              <a:rPr kumimoji="0" lang="th-TH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)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900" b="1" dirty="0" smtClean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TH NiramitIT?" charset="-34"/>
              </a:rPr>
              <a:t>๕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.</a:t>
            </a:r>
            <a:r>
              <a:rPr kumimoji="0" lang="th-TH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 โครงการพัฒนาระบบปฏิบัติการด้านชันสูตร คลังยาเวชภัณฑ์ และระบบโลจิสติกส์รองรับภัยพิบัติ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900" b="1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TH NiramitIT?" charset="-34"/>
              </a:rPr>
              <a:t>๖</a:t>
            </a:r>
            <a:r>
              <a:rPr kumimoji="0" lang="th-TH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. โครงการฟื้นฟูบูรณะด้านการควบคุมโรคสุขาภิบาลและอนามัยสิ่งแวดล้อม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 </a:t>
            </a:r>
            <a:r>
              <a:rPr kumimoji="0" lang="th-TH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สุภาพจิตและสังคม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สธฉ./ทุกกรม/สพฉ.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Arial" pitchFamily="34" charset="0"/>
              <a:cs typeface="TH NiramitIT?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16632"/>
            <a:ext cx="9144000" cy="311972"/>
          </a:xfrm>
          <a:prstGeom prst="rect">
            <a:avLst/>
          </a:prstGeom>
          <a:solidFill>
            <a:srgbClr val="4E6128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E6128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ร่างแผนที่นำทาง</a:t>
            </a:r>
            <a:r>
              <a:rPr kumimoji="0" lang="th-TH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“</a:t>
            </a:r>
            <a:r>
              <a:rPr kumimoji="0" lang="th-TH" sz="12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หลักการกรุงเทพฯ</a:t>
            </a:r>
            <a:r>
              <a: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”</a:t>
            </a:r>
            <a:r>
              <a:rPr kumimoji="0" lang="th-TH" sz="12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(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TH NiramitIT?" charset="-34"/>
              </a:rPr>
              <a:t>Bangkok Principles</a:t>
            </a:r>
            <a:r>
              <a:rPr kumimoji="0" lang="th-TH" sz="12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 </a:t>
            </a:r>
            <a:r>
              <a: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H NiramitIT?" charset="-34"/>
              </a:rPr>
              <a:t>)ตามกรอบการดำเนินงานเซนไดเพื่อการลดความเสี่ยงจากภัยพิบัติ ๒๕๕๘-๒๕๗๓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7504" y="6237312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51720" y="6309320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39952" y="6309320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72200" y="6309320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0" y="2571744"/>
            <a:ext cx="9144000" cy="311972"/>
          </a:xfrm>
          <a:prstGeom prst="rect">
            <a:avLst/>
          </a:prstGeom>
          <a:solidFill>
            <a:srgbClr val="4E6128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E6128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200" b="1" dirty="0" smtClean="0">
                <a:solidFill>
                  <a:schemeClr val="bg1"/>
                </a:solidFill>
                <a:latin typeface="TH NiramitIT?" charset="-34"/>
                <a:cs typeface="TH NiramitIT?" charset="-34"/>
              </a:rPr>
              <a:t>แผนป้องกันและบรรเทาสาธารณภัยแห่งชาติ  พ.ศ.  2558(มหาดไทย)  +   แผนป้องกันประเทศ (กลาโหม)</a:t>
            </a:r>
          </a:p>
        </p:txBody>
      </p:sp>
      <p:pic>
        <p:nvPicPr>
          <p:cNvPr id="24" name="Picture 2" descr="F:\C. PHER\Logo\symbol-ministry\logo MO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90" y="6213692"/>
            <a:ext cx="642910" cy="644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9718" cy="18002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chemeClr val="bg1"/>
                </a:solidFill>
              </a:rPr>
              <a:t>ระบบจัดการภาวะฉุกเฉินทางสาธารณสุข</a:t>
            </a:r>
            <a:r>
              <a:rPr lang="th-TH" sz="3600" b="1" spc="50" dirty="0" smtClean="0">
                <a:ln w="11430"/>
                <a:solidFill>
                  <a:schemeClr val="bg1"/>
                </a:solidFill>
              </a:rPr>
              <a:t/>
            </a:r>
            <a:br>
              <a:rPr lang="th-TH" sz="3600" b="1" spc="50" dirty="0" smtClean="0">
                <a:ln w="11430"/>
                <a:solidFill>
                  <a:schemeClr val="bg1"/>
                </a:solidFill>
              </a:rPr>
            </a:br>
            <a:r>
              <a:rPr lang="en-US" sz="3200" b="1" spc="50" dirty="0" smtClean="0">
                <a:ln w="11430"/>
                <a:solidFill>
                  <a:schemeClr val="bg1"/>
                </a:solidFill>
              </a:rPr>
              <a:t>Public Health Emergency Management (PHEM)</a:t>
            </a:r>
            <a:endParaRPr lang="th-TH" sz="3200" b="1" spc="50" dirty="0">
              <a:ln w="11430"/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28596" y="2357430"/>
            <a:ext cx="8535892" cy="43119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sz="4400" b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4400" b="1" dirty="0" smtClean="0"/>
              <a:t>System</a:t>
            </a:r>
            <a:endParaRPr lang="th-TH" sz="4400" b="1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Structure/stuff</a:t>
            </a:r>
          </a:p>
          <a:p>
            <a:pPr marL="514350" indent="-514350">
              <a:buAutoNum type="arabicPeriod"/>
            </a:pPr>
            <a:r>
              <a:rPr lang="en-US" sz="4400" b="1" dirty="0" smtClean="0"/>
              <a:t>Staff</a:t>
            </a:r>
          </a:p>
        </p:txBody>
      </p:sp>
      <p:pic>
        <p:nvPicPr>
          <p:cNvPr id="24" name="Picture 23" descr="C:\Users\LENOVO\Desktop\กลุ่ม 2_11Nov2015\รูปประกอบ\4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54" b="12607"/>
          <a:stretch/>
        </p:blipFill>
        <p:spPr bwMode="auto">
          <a:xfrm>
            <a:off x="3214678" y="2500306"/>
            <a:ext cx="5040560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2" descr="F:\C. PHER\Logo\symbol-ministry\logo MO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38" y="5500702"/>
            <a:ext cx="1000442" cy="1002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33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52400" y="2514600"/>
            <a:ext cx="563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8" name="Straight Connector 27"/>
          <p:cNvCxnSpPr/>
          <p:nvPr/>
        </p:nvCxnSpPr>
        <p:spPr>
          <a:xfrm rot="16200000" flipV="1">
            <a:off x="5030390" y="2899172"/>
            <a:ext cx="1811348" cy="134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76200"/>
            <a:ext cx="9144000" cy="707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ICS </a:t>
            </a:r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Organizational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Chart</a:t>
            </a:r>
            <a:endParaRPr lang="th-TH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2667000"/>
            <a:ext cx="1714872" cy="10464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ทีมยุทธศาสตร์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(Strategic Technical Advisory Group: STAG)</a:t>
            </a:r>
            <a:endParaRPr lang="th-TH" sz="14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667000"/>
            <a:ext cx="2286000" cy="6771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ทีมสื่อสารความเสี่ยง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(Risk Communication)</a:t>
            </a:r>
            <a:endParaRPr lang="th-TH" b="1" dirty="0" smtClean="0">
              <a:solidFill>
                <a:schemeClr val="tx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4171890"/>
            <a:ext cx="170229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Logistics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Section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8400" y="4171890"/>
            <a:ext cx="219796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Finance/Admin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Section</a:t>
            </a:r>
            <a:endParaRPr lang="th-TH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4168914"/>
            <a:ext cx="18288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Operations Section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1200" y="2667000"/>
            <a:ext cx="1371600" cy="104644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ทีมเฝ้าระวัง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(Situation Awareness Team: SAT)</a:t>
            </a:r>
            <a:endParaRPr lang="th-TH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1447800" y="3844925"/>
            <a:ext cx="6096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572000" y="3844925"/>
            <a:ext cx="0" cy="269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543800" y="3844925"/>
            <a:ext cx="0" cy="269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447800" y="3844925"/>
            <a:ext cx="0" cy="269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00892" y="1571612"/>
            <a:ext cx="1379537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Liaison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1500174"/>
            <a:ext cx="3048000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Incident Command</a:t>
            </a:r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3999706" y="2247900"/>
            <a:ext cx="534194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8" idx="3"/>
            <a:endCxn id="17" idx="1"/>
          </p:cNvCxnSpPr>
          <p:nvPr/>
        </p:nvCxnSpPr>
        <p:spPr>
          <a:xfrm>
            <a:off x="6405554" y="1761784"/>
            <a:ext cx="595338" cy="406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733800" y="5162490"/>
            <a:ext cx="170229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Stockpiling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733800" y="5715000"/>
            <a:ext cx="170229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กำลังคน</a:t>
            </a:r>
            <a:endPara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48400" y="5029200"/>
            <a:ext cx="219796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การเงินและงบประมาณ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48400" y="5867400"/>
            <a:ext cx="219796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กฎหมาย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81000" y="5105400"/>
            <a:ext cx="21336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Case Management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3400" y="5943600"/>
            <a:ext cx="18288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PoE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5" name="Picture 2" descr="F:\C. PHER\Logo\symbol-ministry\logo MO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5927320"/>
            <a:ext cx="928662" cy="93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สาธารณภัยที่ต้องรายงานปลัดกระทรวง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เหตุการณ์ที่มีการบาดเจ็บหรือผู้ป่วย</a:t>
            </a:r>
            <a:endParaRPr lang="en-US" sz="1800" dirty="0" smtClean="0"/>
          </a:p>
          <a:p>
            <a:pPr lvl="0"/>
            <a:r>
              <a:rPr lang="th-TH" dirty="0" smtClean="0"/>
              <a:t>อุบัติเหตุหรือสาธารณภัยที่เกิดต่อสถานบริการหรือหน่วยงานสังกัดกระทรวงสาธารณสุข</a:t>
            </a:r>
            <a:endParaRPr lang="en-US" sz="1800" dirty="0" smtClean="0"/>
          </a:p>
          <a:p>
            <a:pPr lvl="0"/>
            <a:r>
              <a:rPr lang="th-TH" dirty="0" smtClean="0"/>
              <a:t>การเจ็บป่วย/ สาธารณภัยที่สังคมให้ความสนใจ หรือที่ต้องเฝ้าระวังติดตาม</a:t>
            </a:r>
            <a:endParaRPr lang="en-US" sz="1800" dirty="0" smtClean="0"/>
          </a:p>
          <a:p>
            <a:pPr lvl="0"/>
            <a:r>
              <a:rPr lang="th-TH" dirty="0" smtClean="0"/>
              <a:t>สถานการณ์ที่จัดการไม่ได้ใน ๑ ชม.หรืออาจรุนแรงขึ้น</a:t>
            </a:r>
            <a:endParaRPr lang="en-US" sz="1800" dirty="0" smtClean="0"/>
          </a:p>
          <a:p>
            <a:pPr lvl="0"/>
            <a:r>
              <a:rPr lang="th-TH" dirty="0" smtClean="0"/>
              <a:t>เหตุการณ์การเจ็บป่วยพื้นที่จังหวัด/เขต </a:t>
            </a:r>
            <a:r>
              <a:rPr lang="en-US" u="sng" dirty="0" smtClean="0"/>
              <a:t>&gt;</a:t>
            </a:r>
            <a:r>
              <a:rPr lang="th-TH" dirty="0" smtClean="0"/>
              <a:t>๑ เขต</a:t>
            </a:r>
            <a:endParaRPr lang="en-US" sz="1800" dirty="0" smtClean="0"/>
          </a:p>
          <a:p>
            <a:pPr lvl="0"/>
            <a:r>
              <a:rPr lang="th-TH" dirty="0" smtClean="0"/>
              <a:t>เหตุการณ์ที่มีการบาดเจ็บหรือผู้ป่วย</a:t>
            </a:r>
            <a:r>
              <a:rPr lang="th-TH" u="sng" dirty="0" smtClean="0"/>
              <a:t> </a:t>
            </a:r>
            <a:r>
              <a:rPr lang="en-US" u="sng" dirty="0" smtClean="0"/>
              <a:t> &gt; </a:t>
            </a:r>
            <a:r>
              <a:rPr lang="th-TH" dirty="0" smtClean="0"/>
              <a:t> 15 หรือตาย </a:t>
            </a:r>
            <a:r>
              <a:rPr lang="en-US" u="sng" dirty="0" smtClean="0"/>
              <a:t> &gt; </a:t>
            </a:r>
            <a:r>
              <a:rPr lang="th-TH" dirty="0" smtClean="0"/>
              <a:t>5 คน</a:t>
            </a:r>
            <a:endParaRPr lang="en-US" sz="1800" dirty="0" smtClean="0"/>
          </a:p>
          <a:p>
            <a:r>
              <a:rPr lang="th-TH" dirty="0" smtClean="0"/>
              <a:t>เหตุภัยความมั่นคง </a:t>
            </a:r>
            <a:r>
              <a:rPr lang="en-US" dirty="0" smtClean="0"/>
              <a:t>(Chemical Biological Radiological Nuclear Explosive: CBRNE)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37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ขั้นตอนการรายงานระดับจังหวัดและเขต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b="1" dirty="0" smtClean="0"/>
              <a:t>ทีมเฝ้าระวัง (</a:t>
            </a:r>
            <a:r>
              <a:rPr lang="en-US" b="1" dirty="0" smtClean="0"/>
              <a:t>SAT</a:t>
            </a:r>
            <a:r>
              <a:rPr lang="th-TH" b="1" dirty="0" smtClean="0"/>
              <a:t>) ตรวจสอบความถูกต้อง</a:t>
            </a:r>
            <a:endParaRPr lang="en-US" b="1" dirty="0" smtClean="0"/>
          </a:p>
          <a:p>
            <a:pPr lvl="0"/>
            <a:r>
              <a:rPr lang="th-TH" b="1" dirty="0" smtClean="0"/>
              <a:t>ทีมเฝ้าระวังรายงานหัวหน้าทีมประจำวัน</a:t>
            </a:r>
            <a:endParaRPr lang="en-US" b="1" dirty="0" smtClean="0"/>
          </a:p>
          <a:p>
            <a:pPr lvl="0"/>
            <a:r>
              <a:rPr lang="th-TH" b="1" dirty="0" smtClean="0"/>
              <a:t>หัวหน้าทีมเฝ้าระวังรายงานนายแพทย์สาธารณสุขจังหวัด</a:t>
            </a:r>
            <a:endParaRPr lang="en-US" b="1" dirty="0" smtClean="0"/>
          </a:p>
          <a:p>
            <a:pPr lvl="0"/>
            <a:r>
              <a:rPr lang="th-TH" b="1" dirty="0" smtClean="0"/>
              <a:t> นายแพทย์สาธารณสุขจังหวัดรายงานผู้ว่าราชการ ผู้อำนวยการสำนักสาธารณสุขฉุกเฉิน  ผู้ตรวจราชการ</a:t>
            </a:r>
            <a:endParaRPr lang="en-US" b="1" dirty="0" smtClean="0"/>
          </a:p>
          <a:p>
            <a:pPr lvl="0"/>
            <a:r>
              <a:rPr lang="th-TH" b="1" dirty="0" smtClean="0"/>
              <a:t>ผู้อำนวยการสำนักสาธารณสุขฉุกเฉินรายงานหัวหน้าผู้ตรวจราชการ รองปลัดหรือปลัดกระทรวงสาธารณสุข</a:t>
            </a:r>
            <a:endParaRPr lang="en-US" b="1" dirty="0" smtClean="0"/>
          </a:p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38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ชื่อเรื่อง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252538"/>
          </a:xfrm>
        </p:spPr>
        <p:txBody>
          <a:bodyPr>
            <a:normAutofit/>
          </a:bodyPr>
          <a:lstStyle/>
          <a:p>
            <a:pPr eaLnBrk="1" hangingPunct="1"/>
            <a:r>
              <a:rPr lang="th-TH" altLang="th-TH" smtClean="0">
                <a:latin typeface="TH SarabunIT๙" pitchFamily="34" charset="-34"/>
                <a:cs typeface="TH SarabunIT๙" pitchFamily="34" charset="-34"/>
              </a:rPr>
              <a:t>การจัดตั้ง </a:t>
            </a:r>
            <a:r>
              <a:rPr lang="en-US" altLang="th-TH" smtClean="0">
                <a:latin typeface="TH SarabunIT๙" pitchFamily="34" charset="-34"/>
                <a:cs typeface="TH SarabunIT๙" pitchFamily="34" charset="-34"/>
              </a:rPr>
              <a:t>Trauma &amp; Emergency admin unit</a:t>
            </a:r>
            <a:endParaRPr lang="th-TH" altLang="th-TH" smtClean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</p:nvPr>
        </p:nvGraphicFramePr>
        <p:xfrm>
          <a:off x="250825" y="1989138"/>
          <a:ext cx="8642350" cy="269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273"/>
                <a:gridCol w="1728470"/>
                <a:gridCol w="1089817"/>
                <a:gridCol w="1142790"/>
              </a:tblGrid>
              <a:tr h="36571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รายละเอียด</a:t>
                      </a:r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จำนวนทั้งหมด (แห่ง)</a:t>
                      </a:r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ส่งแล้ว (แห่ง)</a:t>
                      </a: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ร้อยละ</a:t>
                      </a:r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</a:tr>
              <a:tr h="5832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Trauma &amp; Emergency Administration Unit 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116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116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100.00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</a:tr>
              <a:tr h="58326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 ระดับ </a:t>
                      </a:r>
                      <a:r>
                        <a:rPr lang="en-US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A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33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33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100.00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</a:tr>
              <a:tr h="58326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</a:t>
                      </a:r>
                      <a:r>
                        <a:rPr lang="th-TH" sz="20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ระดับ </a:t>
                      </a:r>
                      <a:r>
                        <a:rPr lang="en-US" sz="20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S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48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48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100.00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</a:tr>
              <a:tr h="58326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</a:t>
                      </a:r>
                      <a:r>
                        <a:rPr lang="th-TH" sz="20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ระดับ </a:t>
                      </a:r>
                      <a:r>
                        <a:rPr lang="en-US" sz="2000" b="1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M1</a:t>
                      </a:r>
                      <a:endParaRPr lang="th-TH" sz="20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35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35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100.00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00" marB="4570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0825" y="1527175"/>
            <a:ext cx="8642350" cy="461963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ระดับโรงพยาบาล 116 แห่ง  มีการส่งข้อมูล ครบ 100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825" y="4911725"/>
            <a:ext cx="8642350" cy="461963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ระดับจังหวัด 76 จังหวัด มีรายชื่อผู้รับผิดชอบงานด้านอุบัติเหตุ ครบ 100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250825" y="5373688"/>
          <a:ext cx="8642350" cy="881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273"/>
                <a:gridCol w="1728470"/>
                <a:gridCol w="1152313"/>
                <a:gridCol w="1080294"/>
              </a:tblGrid>
              <a:tr h="432028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รายละเอียด</a:t>
                      </a:r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จำนวนทั้งหมด (แห่ง)</a:t>
                      </a: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ส่งแล้ว (แห่ง)</a:t>
                      </a: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ร้อยละ</a:t>
                      </a:r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18" marB="45718"/>
                </a:tc>
              </a:tr>
              <a:tr h="449034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รายชื่อผู้รับผิดชอบงานด้านอุบัติเหตุ ระดับจังหวัด</a:t>
                      </a:r>
                      <a:endParaRPr lang="th-TH" sz="180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76</a:t>
                      </a:r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76</a:t>
                      </a:r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100.00</a:t>
                      </a:r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55" marR="91455" marT="45718" marB="4571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มาตรการด้านการจัดการข้อมูล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GB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dirty="0" err="1" smtClean="0">
                <a:latin typeface="TH SarabunIT๙" pitchFamily="34" charset="-34"/>
                <a:cs typeface="TH SarabunIT๙" pitchFamily="34" charset="-34"/>
              </a:rPr>
              <a:t>บูรณา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การฐานข้อมูลการตาย 3 ฐาน (ตำรวจ บริษัทกลาง และสาธารณสุข)  ให้ได้ 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Core data set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นำไปใช้</a:t>
            </a:r>
            <a:endParaRPr lang="en-GB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dirty="0" err="1" smtClean="0">
                <a:latin typeface="TH SarabunIT๙" pitchFamily="34" charset="-34"/>
                <a:cs typeface="TH SarabunIT๙" pitchFamily="34" charset="-34"/>
              </a:rPr>
              <a:t>บูรณา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การฐานข้อมูลสาธารณสุข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 43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แฟ้ม ข้อมูลเทศกาล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 IS ITEM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และ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web refer</a:t>
            </a:r>
            <a:endParaRPr lang="en-GB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6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นำเสนอข้อมูลต่อศูนย์อำนวยการความปลอดภัยทางถนนถนนในพื้นที่ทุกระดับ </a:t>
            </a:r>
            <a:endParaRPr lang="en-GB" sz="3600" b="1" dirty="0" smtClean="0">
              <a:solidFill>
                <a:srgbClr val="0070C0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ลงข้อมูลในระบบสารสนเทศฯ ให้เสร็จสิ้นภายในเดือนนั้นๆ </a:t>
            </a: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สอบสวนสาเหตุการบาดเจ็บและเสียชีวิต เพื่อนำไปดำเนินการป้องกันและแก้ไขปัญหา</a:t>
            </a:r>
            <a:endParaRPr lang="en-GB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7" name="กลุ่ม 6"/>
          <p:cNvGrpSpPr/>
          <p:nvPr/>
        </p:nvGrpSpPr>
        <p:grpSpPr>
          <a:xfrm>
            <a:off x="71406" y="5500702"/>
            <a:ext cx="8929750" cy="1279772"/>
            <a:chOff x="71406" y="5500702"/>
            <a:chExt cx="8929750" cy="1279772"/>
          </a:xfrm>
        </p:grpSpPr>
        <p:pic>
          <p:nvPicPr>
            <p:cNvPr id="5" name="Picture 2" descr="L:\C. PHER\presentation\templatePPT\eco-green-backgrounds-with-leaf-ppt-backgrounds-powerpoin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71406" y="5500702"/>
              <a:ext cx="8929750" cy="121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2" descr="F:\C. PHER\Logo\symbol-ministry\logo MOPH.png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79209" y="6000768"/>
              <a:ext cx="778015" cy="7797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ชื่อเรื่อง 2"/>
          <p:cNvSpPr>
            <a:spLocks noGrp="1"/>
          </p:cNvSpPr>
          <p:nvPr>
            <p:ph type="title"/>
          </p:nvPr>
        </p:nvSpPr>
        <p:spPr>
          <a:xfrm>
            <a:off x="495300" y="82550"/>
            <a:ext cx="8229600" cy="969963"/>
          </a:xfrm>
        </p:spPr>
        <p:txBody>
          <a:bodyPr/>
          <a:lstStyle/>
          <a:p>
            <a:pPr eaLnBrk="1" hangingPunct="1"/>
            <a:r>
              <a:rPr lang="th-TH" altLang="th-TH" smtClean="0"/>
              <a:t>ผังบัญชาการเหตุการณ์ </a:t>
            </a:r>
            <a:r>
              <a:rPr lang="en-US" altLang="th-TH" smtClean="0"/>
              <a:t>ICS</a:t>
            </a:r>
            <a:endParaRPr lang="th-TH" altLang="th-TH" smtClean="0"/>
          </a:p>
        </p:txBody>
      </p:sp>
      <p:graphicFrame>
        <p:nvGraphicFramePr>
          <p:cNvPr id="10" name="ตัวแทนเนื้อหา 9"/>
          <p:cNvGraphicFramePr>
            <a:graphicFrameLocks noGrp="1"/>
          </p:cNvGraphicFramePr>
          <p:nvPr>
            <p:ph idx="1"/>
          </p:nvPr>
        </p:nvGraphicFramePr>
        <p:xfrm>
          <a:off x="720725" y="1412875"/>
          <a:ext cx="7777163" cy="521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7"/>
                <a:gridCol w="3437023"/>
                <a:gridCol w="3437023"/>
              </a:tblGrid>
              <a:tr h="45723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เขตสุขภาพ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ระดับเขต</a:t>
                      </a: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ระดับจังหวัด</a:t>
                      </a:r>
                    </a:p>
                    <a:p>
                      <a:pPr algn="ctr"/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(รายชื่อจังหวัดที่ยังไม่ได้ส่งข้อมูล)</a:t>
                      </a:r>
                      <a:endParaRPr lang="th-TH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</a:tr>
              <a:tr h="365784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5784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X</a:t>
                      </a:r>
                      <a:endParaRPr lang="th-TH" sz="1600" b="1" dirty="0">
                        <a:solidFill>
                          <a:srgbClr val="FF0000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baseline="0" dirty="0" smtClean="0">
                          <a:solidFill>
                            <a:srgbClr val="FF0000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</a:t>
                      </a:r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พิษณุโลก , ตาก)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</a:tr>
              <a:tr h="365784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600" b="1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(นครสวรรค์ , พิจิตร , อุทัย ธานี)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</a:tr>
              <a:tr h="365784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X</a:t>
                      </a:r>
                      <a:endParaRPr lang="th-TH" sz="1600" b="1" dirty="0" smtClean="0">
                        <a:solidFill>
                          <a:srgbClr val="FF0000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(สระบุรี )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</a:tr>
              <a:tr h="365784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X</a:t>
                      </a:r>
                      <a:endParaRPr lang="th-TH" sz="1600" b="1" dirty="0" smtClean="0">
                        <a:solidFill>
                          <a:srgbClr val="FF0000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(เพชรบุรี , สุพรรณบุรี , สมุทรสาคร  )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</a:tr>
              <a:tr h="365784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(สมุทรปราการ , ตราด )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</a:tr>
              <a:tr h="365784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7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(ขอนแก่น)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</a:tr>
              <a:tr h="365784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8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X</a:t>
                      </a:r>
                      <a:endParaRPr lang="th-TH" sz="1600" b="1" dirty="0" smtClean="0">
                        <a:solidFill>
                          <a:srgbClr val="FF0000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(นครพนม , บึงกาฬ)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</a:tr>
              <a:tr h="365784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(นครราชสีมา , ชัยภูมิ , สุรินทร์)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</a:tr>
              <a:tr h="365784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(ศรีสะ</a:t>
                      </a:r>
                      <a:r>
                        <a:rPr lang="th-TH" sz="1800" b="1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เกษ</a:t>
                      </a:r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)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</a:tr>
              <a:tr h="365784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11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(กระบี่ , ชุมพร ,พังงา , นครศรีธรรมราช , ภูเก็ต)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</a:tr>
              <a:tr h="365784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12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(สงขลา , สตูล ,ปัตตานี , พัทลุง , นราธิวาส)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44" marR="91444" marT="45723" marB="45723"/>
                </a:tc>
              </a:tr>
            </a:tbl>
          </a:graphicData>
        </a:graphic>
      </p:graphicFrame>
      <p:sp>
        <p:nvSpPr>
          <p:cNvPr id="25661" name="TextBox 10"/>
          <p:cNvSpPr txBox="1">
            <a:spLocks noChangeArrowheads="1"/>
          </p:cNvSpPr>
          <p:nvPr/>
        </p:nvSpPr>
        <p:spPr bwMode="auto">
          <a:xfrm>
            <a:off x="720725" y="879475"/>
            <a:ext cx="7777163" cy="461963"/>
          </a:xfrm>
          <a:prstGeom prst="rect">
            <a:avLst/>
          </a:prstGeom>
          <a:solidFill>
            <a:srgbClr val="FF4B4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altLang="th-TH" sz="2400" b="1">
                <a:latin typeface="TH SarabunIT๙" pitchFamily="34" charset="-34"/>
                <a:cs typeface="TH SarabunIT๙" pitchFamily="34" charset="-34"/>
              </a:rPr>
              <a:t>ส่งข้อมูลแล้ว 48 จังหวัด และยังไม่ส่งข้อมูล 28 จังหวัด ดังนี้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h-TH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h-TH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h-TH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h-TH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h-TH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h-TH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h-TH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th-TH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มาตรการบริหารจัดการและโครงสร้า</a:t>
            </a: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611188" y="2565400"/>
          <a:ext cx="8064500" cy="3382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49"/>
                <a:gridCol w="4587349"/>
                <a:gridCol w="2685102"/>
              </a:tblGrid>
              <a:tr h="564567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ลำดับ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รายละเอียด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การดำเนินงานและกำหนดการ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8" marB="45698"/>
                </a:tc>
              </a:tr>
              <a:tr h="802943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8" marB="45698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ประชุมผู้บริหารเขตและติดตามสถานการณ์ผ่านช่องทาง</a:t>
                      </a:r>
                      <a:r>
                        <a:rPr lang="th-TH" sz="20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en-US" sz="20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VDO Conference </a:t>
                      </a:r>
                      <a:r>
                        <a:rPr lang="th-TH" sz="2000" baseline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เฉพาะกิจ(เทศกาล) และทุก</a:t>
                      </a:r>
                      <a:r>
                        <a:rPr lang="th-TH" sz="2000" baseline="0" dirty="0" err="1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ไตรมาส</a:t>
                      </a:r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36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8" marB="45698"/>
                </a:tc>
              </a:tr>
              <a:tr h="750991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8" marB="4569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ฝึกซ้อมการทำ 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table top exercise 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</a:t>
                      </a:r>
                      <a:r>
                        <a:rPr lang="en-US" sz="20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TTEx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, PHOC</a:t>
                      </a:r>
                      <a:r>
                        <a:rPr lang="th-TH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) ทุกจังหวัด</a:t>
                      </a:r>
                    </a:p>
                  </a:txBody>
                  <a:tcPr marL="91436" marR="91436" marT="45698" marB="456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kern="600" baseline="0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3200" b="1" kern="600" baseline="0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8" marB="45698"/>
                </a:tc>
              </a:tr>
              <a:tr h="1005699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</a:t>
                      </a:r>
                      <a:endParaRPr lang="th-TH" sz="2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8" marB="4569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ฝึกซ้อมการทำ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table top exercise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และ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functional exercise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ระดับเขตทุกเขต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  <a:endParaRPr lang="th-TH" sz="2000" b="1" kern="1200" dirty="0" smtClean="0">
                        <a:solidFill>
                          <a:schemeClr val="dk1"/>
                        </a:solidFill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8" marB="456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kern="600" baseline="0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3200" b="1" kern="600" baseline="0" dirty="0" smtClean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91436" marR="91436" marT="45698" marB="4569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รูปภาพ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12725"/>
            <a:ext cx="3609975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6929438" y="4286250"/>
            <a:ext cx="1928812" cy="140176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188" y="190500"/>
            <a:ext cx="4286250" cy="523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</a:rPr>
              <a:t>การเกิดอุบัติเหตุรถพยาบาล </a:t>
            </a:r>
          </a:p>
        </p:txBody>
      </p:sp>
      <p:graphicFrame>
        <p:nvGraphicFramePr>
          <p:cNvPr id="6" name="ตาราง 2"/>
          <p:cNvGraphicFramePr>
            <a:graphicFrameLocks noGrp="1"/>
          </p:cNvGraphicFramePr>
          <p:nvPr/>
        </p:nvGraphicFramePr>
        <p:xfrm>
          <a:off x="357188" y="744538"/>
          <a:ext cx="4286281" cy="58997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4826"/>
                <a:gridCol w="1024380"/>
                <a:gridCol w="1175271"/>
                <a:gridCol w="1451804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ordia New" pitchFamily="34" charset="-34"/>
                          <a:cs typeface="Cordia New" pitchFamily="34" charset="-34"/>
                        </a:rPr>
                        <a:t>เขต </a:t>
                      </a:r>
                      <a:endParaRPr lang="th-TH" sz="2000" dirty="0">
                        <a:solidFill>
                          <a:schemeClr val="bg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Cordia New" pitchFamily="34" charset="-34"/>
                          <a:cs typeface="Cordia New" pitchFamily="34" charset="-34"/>
                        </a:rPr>
                        <a:t>จังหวัด</a:t>
                      </a:r>
                      <a:endParaRPr lang="th-TH" sz="2000" dirty="0" smtClean="0">
                        <a:solidFill>
                          <a:schemeClr val="bg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Cordia New" pitchFamily="34" charset="-34"/>
                          <a:cs typeface="Cordia New" pitchFamily="34" charset="-34"/>
                        </a:rPr>
                        <a:t>วันที่</a:t>
                      </a:r>
                      <a:endParaRPr lang="en-GB" sz="2000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Cordia New" pitchFamily="34" charset="-34"/>
                          <a:cs typeface="Cordia New" pitchFamily="34" charset="-34"/>
                        </a:rPr>
                        <a:t>เกิดเหตุ</a:t>
                      </a:r>
                      <a:endParaRPr lang="th-TH" sz="2000" dirty="0" smtClean="0">
                        <a:solidFill>
                          <a:schemeClr val="bg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Cordia New" pitchFamily="34" charset="-34"/>
                          <a:cs typeface="Cordia New" pitchFamily="34" charset="-34"/>
                        </a:rPr>
                        <a:t>จำนวนวัน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Cordia New" pitchFamily="34" charset="-34"/>
                          <a:cs typeface="Cordia New" pitchFamily="34" charset="-34"/>
                        </a:rPr>
                        <a:t>ปลอดอุบัติเหตุ </a:t>
                      </a:r>
                      <a:endParaRPr lang="th-TH" sz="2000" dirty="0" smtClean="0">
                        <a:solidFill>
                          <a:schemeClr val="bg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4438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ลำปาง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29 เม.ย. 59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32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เพชรบูรณ์</a:t>
                      </a:r>
                      <a:endParaRPr lang="th-TH" sz="2000" b="1" kern="1200" dirty="0">
                        <a:solidFill>
                          <a:schemeClr val="tx1"/>
                        </a:solidFill>
                        <a:latin typeface="Cordia New" pitchFamily="34" charset="-34"/>
                        <a:ea typeface="+mn-ea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12 เม.ย. 59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47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สุโขทัย</a:t>
                      </a:r>
                      <a:endParaRPr lang="th-TH" sz="2000" b="1" kern="1200" dirty="0">
                        <a:solidFill>
                          <a:schemeClr val="tx1"/>
                        </a:solidFill>
                        <a:latin typeface="Cordia New" pitchFamily="34" charset="-34"/>
                        <a:ea typeface="+mn-ea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30 พ.ค. 59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นครสวรรค์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เม.ย. 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59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56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7910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rdia New" pitchFamily="34" charset="-34"/>
                          <a:cs typeface="Cordia New" pitchFamily="34" charset="-34"/>
                        </a:rPr>
                        <a:t>4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61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10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กาญจนบุรี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 พ.ค. 59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45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rdia New" pitchFamily="34" charset="-34"/>
                          <a:cs typeface="Cordia New" pitchFamily="34" charset="-34"/>
                        </a:rPr>
                        <a:t>6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61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ขอนแก่น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 พ.ค. 59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46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61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rdia New" pitchFamily="34" charset="-34"/>
                          <a:cs typeface="Cordia New" pitchFamily="34" charset="-34"/>
                        </a:rPr>
                        <a:t>9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61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ยโสธร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30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เม.ย. 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59</a:t>
                      </a:r>
                      <a:endParaRPr lang="th-TH" sz="2000" b="1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31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rdia New" pitchFamily="34" charset="-34"/>
                          <a:cs typeface="Cordia New" pitchFamily="34" charset="-34"/>
                        </a:rPr>
                        <a:t>11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61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rdia New" pitchFamily="34" charset="-34"/>
                          <a:cs typeface="Cordia New" pitchFamily="34" charset="-34"/>
                        </a:rPr>
                        <a:t>12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61</a:t>
                      </a:r>
                      <a:endParaRPr lang="th-TH" sz="2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142163" y="4429125"/>
            <a:ext cx="287337" cy="2873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7142163" y="4857750"/>
            <a:ext cx="287337" cy="2873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7142163" y="5286375"/>
            <a:ext cx="287337" cy="2873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7732" name="TextBox 6"/>
          <p:cNvSpPr txBox="1">
            <a:spLocks noChangeArrowheads="1"/>
          </p:cNvSpPr>
          <p:nvPr/>
        </p:nvSpPr>
        <p:spPr bwMode="auto">
          <a:xfrm>
            <a:off x="7451725" y="435768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ครั้ง</a:t>
            </a:r>
          </a:p>
        </p:txBody>
      </p:sp>
      <p:sp>
        <p:nvSpPr>
          <p:cNvPr id="27733" name="TextBox 12"/>
          <p:cNvSpPr txBox="1">
            <a:spLocks noChangeArrowheads="1"/>
          </p:cNvSpPr>
          <p:nvPr/>
        </p:nvSpPr>
        <p:spPr bwMode="auto">
          <a:xfrm>
            <a:off x="7461250" y="4752975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H SarabunPSK" pitchFamily="34" charset="-34"/>
                <a:cs typeface="TH SarabunPSK" pitchFamily="34" charset="-34"/>
              </a:rPr>
              <a:t>2-3 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ครั้ง</a:t>
            </a:r>
          </a:p>
        </p:txBody>
      </p:sp>
      <p:sp>
        <p:nvSpPr>
          <p:cNvPr id="27734" name="TextBox 13"/>
          <p:cNvSpPr txBox="1">
            <a:spLocks noChangeArrowheads="1"/>
          </p:cNvSpPr>
          <p:nvPr/>
        </p:nvSpPr>
        <p:spPr bwMode="auto">
          <a:xfrm>
            <a:off x="7467600" y="5143500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ครั้งขึ้นไป</a:t>
            </a:r>
          </a:p>
        </p:txBody>
      </p:sp>
      <p:sp>
        <p:nvSpPr>
          <p:cNvPr id="9" name="สี่เหลี่ยมผืนผ้า 6"/>
          <p:cNvSpPr/>
          <p:nvPr/>
        </p:nvSpPr>
        <p:spPr>
          <a:xfrm>
            <a:off x="6532563" y="273050"/>
            <a:ext cx="25146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เม.ย.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- 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31 พ.ค.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59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en-GB" b="1" dirty="0">
              <a:solidFill>
                <a:schemeClr val="accent6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7736" name="Picture 2" descr="F:\C. PHER\Logo\symbol-ministry\logo MOP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5929313"/>
            <a:ext cx="7778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3463" y="139700"/>
            <a:ext cx="3778250" cy="657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6929438" y="4286250"/>
            <a:ext cx="1928812" cy="140176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188" y="115888"/>
            <a:ext cx="4286250" cy="523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chemeClr val="accent6">
                    <a:lumMod val="50000"/>
                  </a:schemeClr>
                </a:solidFill>
              </a:rPr>
              <a:t>การเกิดอุบัติเหตุรถพยาบาล </a:t>
            </a:r>
          </a:p>
        </p:txBody>
      </p:sp>
      <p:graphicFrame>
        <p:nvGraphicFramePr>
          <p:cNvPr id="6" name="ตาราง 2"/>
          <p:cNvGraphicFramePr>
            <a:graphicFrameLocks noGrp="1"/>
          </p:cNvGraphicFramePr>
          <p:nvPr/>
        </p:nvGraphicFramePr>
        <p:xfrm>
          <a:off x="285750" y="784225"/>
          <a:ext cx="4430867" cy="5913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6240"/>
                <a:gridCol w="1058935"/>
                <a:gridCol w="1214916"/>
                <a:gridCol w="1500776"/>
              </a:tblGrid>
              <a:tr h="324061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Cordia New" pitchFamily="34" charset="-34"/>
                          <a:cs typeface="Cordia New" pitchFamily="34" charset="-34"/>
                        </a:rPr>
                        <a:t>เขต </a:t>
                      </a:r>
                      <a:endParaRPr lang="th-TH" sz="1600" dirty="0">
                        <a:solidFill>
                          <a:schemeClr val="bg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Cordia New" pitchFamily="34" charset="-34"/>
                          <a:cs typeface="Cordia New" pitchFamily="34" charset="-34"/>
                        </a:rPr>
                        <a:t>จังหวัด</a:t>
                      </a:r>
                      <a:endParaRPr lang="th-TH" sz="1600" dirty="0" smtClean="0">
                        <a:solidFill>
                          <a:schemeClr val="bg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Cordia New" pitchFamily="34" charset="-34"/>
                          <a:cs typeface="Cordia New" pitchFamily="34" charset="-34"/>
                        </a:rPr>
                        <a:t>วันที่/เกิดเหตุ</a:t>
                      </a:r>
                      <a:endParaRPr lang="th-TH" sz="1600" dirty="0" smtClean="0">
                        <a:solidFill>
                          <a:schemeClr val="bg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Cordia New" pitchFamily="34" charset="-34"/>
                          <a:cs typeface="Cordia New" pitchFamily="34" charset="-34"/>
                        </a:rPr>
                        <a:t>วันปลอดอุบัติเหตุ </a:t>
                      </a:r>
                      <a:endParaRPr lang="th-TH" sz="1600" dirty="0" smtClean="0">
                        <a:solidFill>
                          <a:schemeClr val="bg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ลำปาง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29 เม.ย. 59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72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เพชรบูรณ์</a:t>
                      </a:r>
                      <a:endParaRPr lang="th-TH" sz="1600" b="1" kern="1200" dirty="0">
                        <a:solidFill>
                          <a:schemeClr val="tx1"/>
                        </a:solidFill>
                        <a:latin typeface="Cordia New" pitchFamily="34" charset="-34"/>
                        <a:ea typeface="+mn-ea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12 เม.ย. 59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47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สุโขทัย</a:t>
                      </a:r>
                      <a:endParaRPr lang="th-TH" sz="1600" b="1" kern="1200" dirty="0">
                        <a:solidFill>
                          <a:schemeClr val="tx1"/>
                        </a:solidFill>
                        <a:latin typeface="Cordia New" pitchFamily="34" charset="-34"/>
                        <a:ea typeface="+mn-ea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30 พ.ค. 59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นครสวรรค์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เม.ย.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59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96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rdia New" pitchFamily="34" charset="-34"/>
                          <a:cs typeface="Cordia New" pitchFamily="34" charset="-34"/>
                        </a:rPr>
                        <a:t>4</a:t>
                      </a:r>
                      <a:endParaRPr lang="th-TH" sz="16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ลพบุรี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 ก.ค. 59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95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rdia New" pitchFamily="34" charset="-34"/>
                          <a:cs typeface="Cordia New" pitchFamily="34" charset="-34"/>
                        </a:rPr>
                        <a:t>5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กาญจนบุรี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16 พ.ค. 59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55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rdia New" pitchFamily="34" charset="-34"/>
                          <a:cs typeface="Cordia New" pitchFamily="34" charset="-34"/>
                        </a:rPr>
                        <a:t>6</a:t>
                      </a:r>
                      <a:endParaRPr lang="th-TH" sz="16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101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rdia New" pitchFamily="34" charset="-34"/>
                          <a:cs typeface="Cordia New" pitchFamily="34" charset="-34"/>
                        </a:rPr>
                        <a:t>7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ขอนแก่น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algn="l"/>
                      <a:endParaRPr lang="en-US" sz="1600" b="1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algn="l"/>
                      <a:endParaRPr lang="en-US" sz="1600" b="1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algn="l"/>
                      <a:endParaRPr lang="en-US" sz="1600" b="1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algn="l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กาฬสินธุ์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17 พ.ค. 59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มิ.ย.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 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ก.ค. 59</a:t>
                      </a:r>
                      <a:endParaRPr lang="en-US" sz="1600" b="1" baseline="0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 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ก.ค. 59</a:t>
                      </a:r>
                      <a:endParaRPr lang="en-US" sz="1600" b="1" baseline="0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30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มิ.ย.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59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46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D0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</a:t>
                      </a:r>
                      <a:endParaRPr lang="th-TH" sz="16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นครพนม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27 มิ.ย. 59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87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rdia New" pitchFamily="34" charset="-34"/>
                          <a:cs typeface="Cordia New" pitchFamily="34" charset="-34"/>
                        </a:rPr>
                        <a:t>9</a:t>
                      </a:r>
                      <a:endParaRPr lang="th-TH" sz="16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101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ยโสธร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30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เม.ย.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14 </a:t>
                      </a:r>
                      <a:r>
                        <a:rPr lang="th-TH" sz="16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มิ.ย.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59</a:t>
                      </a:r>
                      <a:endParaRPr lang="th-TH" sz="1600" b="1" dirty="0" smtClean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44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rdia New" pitchFamily="34" charset="-34"/>
                          <a:cs typeface="Cordia New" pitchFamily="34" charset="-34"/>
                        </a:rPr>
                        <a:t>11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101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rdia New" pitchFamily="34" charset="-34"/>
                          <a:cs typeface="Cordia New" pitchFamily="34" charset="-34"/>
                        </a:rPr>
                        <a:t>12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-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101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142163" y="4429125"/>
            <a:ext cx="287337" cy="2873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7142163" y="4857750"/>
            <a:ext cx="287337" cy="287338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7142163" y="5286375"/>
            <a:ext cx="287337" cy="2873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6708" name="TextBox 6"/>
          <p:cNvSpPr txBox="1">
            <a:spLocks noChangeArrowheads="1"/>
          </p:cNvSpPr>
          <p:nvPr/>
        </p:nvSpPr>
        <p:spPr bwMode="auto">
          <a:xfrm>
            <a:off x="7451725" y="435768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ครั้ง</a:t>
            </a:r>
          </a:p>
        </p:txBody>
      </p:sp>
      <p:sp>
        <p:nvSpPr>
          <p:cNvPr id="26709" name="TextBox 12"/>
          <p:cNvSpPr txBox="1">
            <a:spLocks noChangeArrowheads="1"/>
          </p:cNvSpPr>
          <p:nvPr/>
        </p:nvSpPr>
        <p:spPr bwMode="auto">
          <a:xfrm>
            <a:off x="7461250" y="4752975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H SarabunPSK" pitchFamily="34" charset="-34"/>
                <a:cs typeface="TH SarabunPSK" pitchFamily="34" charset="-34"/>
              </a:rPr>
              <a:t>2-3 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ครั้ง</a:t>
            </a:r>
          </a:p>
        </p:txBody>
      </p:sp>
      <p:sp>
        <p:nvSpPr>
          <p:cNvPr id="26710" name="TextBox 13"/>
          <p:cNvSpPr txBox="1">
            <a:spLocks noChangeArrowheads="1"/>
          </p:cNvSpPr>
          <p:nvPr/>
        </p:nvSpPr>
        <p:spPr bwMode="auto">
          <a:xfrm>
            <a:off x="7467600" y="5143500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ครั้งขึ้นไป</a:t>
            </a:r>
          </a:p>
        </p:txBody>
      </p:sp>
      <p:sp>
        <p:nvSpPr>
          <p:cNvPr id="9" name="สี่เหลี่ยมผืนผ้า 6"/>
          <p:cNvSpPr/>
          <p:nvPr/>
        </p:nvSpPr>
        <p:spPr>
          <a:xfrm>
            <a:off x="6545263" y="273050"/>
            <a:ext cx="24892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เม.ย.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- 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10 ก.ค.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59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en-GB" b="1" dirty="0">
              <a:solidFill>
                <a:schemeClr val="accent6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6712" name="Picture 2" descr="F:\C. PHER\Logo\symbol-ministry\logo MOP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5929313"/>
            <a:ext cx="7778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สำนักสาธารณสุขฉุกเฉิน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th-TH" b="1" dirty="0" smtClean="0"/>
              <a:t>จัดตั้งศูนย์ปฏิบัติการติดตามควบคุมรถพยาบาลส่วนกลาง</a:t>
            </a:r>
            <a:endParaRPr lang="en-US" b="1" dirty="0" smtClean="0"/>
          </a:p>
          <a:p>
            <a:pPr lvl="0"/>
            <a:r>
              <a:rPr lang="th-TH" b="1" dirty="0" smtClean="0"/>
              <a:t>ประสานกรมการขนส่งทางบก ขอร่วมใช้ระบบศูนย์ปฏิบัติการติดตามควบคุมรถกรมการขนส่งทางบก เพื่อติดตามควบคุมรถพยาบาลก่อนในระยะแรกตั้ง</a:t>
            </a:r>
            <a:endParaRPr lang="en-US" b="1" dirty="0" smtClean="0"/>
          </a:p>
          <a:p>
            <a:pPr lvl="0"/>
            <a:r>
              <a:rPr lang="th-TH" b="1" dirty="0" smtClean="0"/>
              <a:t>จัดทำแบบสำรวจรถพยาบาลที่มีในโรงพยาบาลทุกประเภททุกระดับในสังกัดกระทรวงสาธารณสุข </a:t>
            </a:r>
            <a:endParaRPr lang="en-US" b="1" dirty="0" smtClean="0"/>
          </a:p>
          <a:p>
            <a:pPr lvl="0"/>
            <a:r>
              <a:rPr lang="th-TH" b="1" dirty="0" smtClean="0"/>
              <a:t>สนับสนุนและประสานสถาบันการแพทย์ฉุกเฉินแห่งชาติ จัดให้มีการอบรมเพิ่มทักษะและประสบการณ์สำหรับพนักงานขับรถพยาบาลเรื่องการขับรถพยาบาลและ</a:t>
            </a:r>
            <a:r>
              <a:rPr lang="en-US" b="1" dirty="0" smtClean="0"/>
              <a:t> simulator </a:t>
            </a:r>
            <a:r>
              <a:rPr lang="th-TH" b="1" dirty="0" smtClean="0"/>
              <a:t>สถานการณ์ต่างๆ</a:t>
            </a:r>
            <a:endParaRPr lang="en-US" b="1" dirty="0" smtClean="0"/>
          </a:p>
          <a:p>
            <a:pPr lvl="0"/>
            <a:r>
              <a:rPr lang="th-TH" b="1" dirty="0" smtClean="0"/>
              <a:t>สนับสนุนให้มีการอบรมเพิ่มทักษะและประสบการณ์สำหรับพนักงานขับรถพยาบาลเรื่อง การดูแลรักษาผู้ป่วยฉุกเฉินเบื้องต้น</a:t>
            </a:r>
            <a:endParaRPr lang="en-US" b="1" dirty="0" smtClean="0"/>
          </a:p>
          <a:p>
            <a:pPr lvl="0"/>
            <a:r>
              <a:rPr lang="th-TH" b="1" dirty="0" smtClean="0"/>
              <a:t>จัดตั้งระบบข้อมูลและรายงาน</a:t>
            </a:r>
            <a:endParaRPr lang="en-US" b="1" dirty="0" smtClean="0"/>
          </a:p>
          <a:p>
            <a:pPr lvl="0"/>
            <a:r>
              <a:rPr lang="th-TH" b="1" dirty="0" smtClean="0"/>
              <a:t>ดำเนินการร่วมกับกลุ่มกฎหมายขอแก้ไขระเบียบสำนักนายกเรื่องการเยียวยาเมื่อบาดเจ็บ หรือเสียชีวิตในขณะปฏิบัติหน้าที่</a:t>
            </a:r>
            <a:endParaRPr lang="en-US" b="1" dirty="0" smtClean="0"/>
          </a:p>
          <a:p>
            <a:pPr lvl="0"/>
            <a:endParaRPr lang="en-US" b="1" dirty="0" smtClean="0"/>
          </a:p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44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รถพยาบาล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th-TH" b="1" dirty="0" smtClean="0"/>
              <a:t>จัดหาหรือติดตั้งอุปกรณ์ความปลอดภัยตามเกณฑ์เช่น เข็มขัดประจำที่นั่ง </a:t>
            </a:r>
            <a:endParaRPr lang="en-US" b="1" dirty="0" smtClean="0"/>
          </a:p>
          <a:p>
            <a:pPr lvl="0"/>
            <a:r>
              <a:rPr lang="th-TH" b="1" dirty="0" smtClean="0"/>
              <a:t> ติดตั้งระบบติดตาม </a:t>
            </a:r>
            <a:r>
              <a:rPr lang="en-US" b="1" dirty="0" smtClean="0"/>
              <a:t>GPS </a:t>
            </a:r>
            <a:r>
              <a:rPr lang="th-TH" b="1" dirty="0" smtClean="0"/>
              <a:t>เพื่อติดตามตำแหน่ง ควบคุมความเร็ว </a:t>
            </a:r>
            <a:endParaRPr lang="en-US" b="1" dirty="0" smtClean="0"/>
          </a:p>
          <a:p>
            <a:pPr lvl="0"/>
            <a:r>
              <a:rPr lang="th-TH" b="1" dirty="0" smtClean="0"/>
              <a:t> ติดตั้งระบบสื่อสารสัญญาณภาพกล้อง </a:t>
            </a:r>
            <a:r>
              <a:rPr lang="en-US" b="1" dirty="0" smtClean="0"/>
              <a:t>CCTV. </a:t>
            </a:r>
            <a:r>
              <a:rPr lang="th-TH" b="1" dirty="0" smtClean="0"/>
              <a:t>2 จุดตามเกณฑ์เพื่อติดตามพฤติกรรมการขับรถ</a:t>
            </a:r>
            <a:endParaRPr lang="en-US" b="1" dirty="0" smtClean="0"/>
          </a:p>
          <a:p>
            <a:pPr lvl="0"/>
            <a:r>
              <a:rPr lang="th-TH" b="1" dirty="0" smtClean="0"/>
              <a:t> ติดตั้งระบบสื่อสารสัญญาณภาพเพื่อติดตามอาการผู้ป่วย</a:t>
            </a:r>
            <a:r>
              <a:rPr lang="th-TH" b="1" i="1" dirty="0" smtClean="0"/>
              <a:t> (เมื่อพร้อมหรือตามความเหมาะสม)</a:t>
            </a:r>
            <a:r>
              <a:rPr lang="th-TH" b="1" dirty="0" smtClean="0"/>
              <a:t> </a:t>
            </a:r>
            <a:endParaRPr lang="en-US" b="1" dirty="0" smtClean="0"/>
          </a:p>
          <a:p>
            <a:pPr lvl="0"/>
            <a:r>
              <a:rPr lang="th-TH" b="1" dirty="0" smtClean="0"/>
              <a:t> โครงสร้างตัวถังรถต้องแข็งแรง </a:t>
            </a:r>
            <a:r>
              <a:rPr lang="th-TH" b="1" i="1" dirty="0" smtClean="0"/>
              <a:t>(เมื่อพร้อมหรือตามความเหมาะสม)</a:t>
            </a:r>
            <a:endParaRPr lang="en-US" b="1" dirty="0" smtClean="0"/>
          </a:p>
          <a:p>
            <a:r>
              <a:rPr lang="en-US" dirty="0" smtClean="0"/>
              <a:t>  </a:t>
            </a:r>
          </a:p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45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คุณลักษณะพนักงานขับรถ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th-TH" b="1" dirty="0" smtClean="0"/>
              <a:t>ต้องตรวจแอลกอฮอล์จากลมหายใจและต้องเป็น 0 ก่อนขับรถ</a:t>
            </a:r>
            <a:endParaRPr lang="en-US" b="1" dirty="0" smtClean="0"/>
          </a:p>
          <a:p>
            <a:pPr lvl="0"/>
            <a:r>
              <a:rPr lang="th-TH" b="1" dirty="0" smtClean="0"/>
              <a:t> ต้องตรวจสารเสพติด </a:t>
            </a:r>
            <a:r>
              <a:rPr lang="en-US" b="1" dirty="0" smtClean="0"/>
              <a:t>2</a:t>
            </a:r>
            <a:r>
              <a:rPr lang="th-TH" b="1" dirty="0" smtClean="0"/>
              <a:t> ครั้ง/ปี </a:t>
            </a:r>
            <a:endParaRPr lang="en-US" b="1" dirty="0" smtClean="0"/>
          </a:p>
          <a:p>
            <a:pPr lvl="0"/>
            <a:r>
              <a:rPr lang="th-TH" b="1" dirty="0" smtClean="0"/>
              <a:t> ทดสอบสุขภาพจิตปีละครั้ง </a:t>
            </a:r>
            <a:endParaRPr lang="en-US" b="1" dirty="0" smtClean="0"/>
          </a:p>
          <a:p>
            <a:pPr lvl="0"/>
            <a:r>
              <a:rPr lang="th-TH" b="1" dirty="0" smtClean="0"/>
              <a:t> มีช่วงเวลาขับรถไม่เกินกำหนด </a:t>
            </a:r>
            <a:r>
              <a:rPr lang="en-US" b="1" dirty="0" smtClean="0"/>
              <a:t>4 </a:t>
            </a:r>
            <a:r>
              <a:rPr lang="th-TH" b="1" dirty="0" smtClean="0"/>
              <a:t>ชม.และมีเวลาพัก</a:t>
            </a:r>
            <a:endParaRPr lang="en-US" b="1" dirty="0" smtClean="0"/>
          </a:p>
          <a:p>
            <a:pPr lvl="0"/>
            <a:r>
              <a:rPr lang="th-TH" b="1" dirty="0" smtClean="0"/>
              <a:t>ต้องผ่านการอบรมเพิ่มทักษะและประสบการณ์สำหรับพนักงานขับรถพยาบาลเรื่อง การดูแลรักษาผู้ป่วยฉุกเฉินเบื้องต้น </a:t>
            </a:r>
            <a:endParaRPr lang="en-US" b="1" dirty="0" smtClean="0"/>
          </a:p>
          <a:p>
            <a:pPr lvl="0"/>
            <a:r>
              <a:rPr lang="th-TH" b="1" dirty="0" smtClean="0"/>
              <a:t>ต้องผ่านการอบรมการอบรมเพิ่มทักษะและประสบการณ์สำหรับพนักงานขับรถพยาบาล เรื่องการขับรถพยาบาลและ</a:t>
            </a:r>
            <a:r>
              <a:rPr lang="en-US" b="1" dirty="0" smtClean="0"/>
              <a:t> simulator </a:t>
            </a:r>
            <a:r>
              <a:rPr lang="th-TH" b="1" dirty="0" smtClean="0"/>
              <a:t>สถานการณ์ต่างๆ</a:t>
            </a:r>
            <a:endParaRPr lang="en-US" b="1" dirty="0" smtClean="0"/>
          </a:p>
          <a:p>
            <a:endParaRPr lang="th-TH" b="1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46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วินัยพนักงานขับรถ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b="1" dirty="0" smtClean="0"/>
              <a:t>กรณีมีผู้ป่วยบนรถให้จำกัดความเร็ว </a:t>
            </a:r>
            <a:r>
              <a:rPr lang="en-US" b="1" dirty="0" smtClean="0"/>
              <a:t>80</a:t>
            </a:r>
            <a:r>
              <a:rPr lang="th-TH" b="1" dirty="0" smtClean="0"/>
              <a:t>กม/ชม หรือไม่เกินที่กฎหมายกำหนด</a:t>
            </a:r>
            <a:endParaRPr lang="en-US" b="1" dirty="0" smtClean="0"/>
          </a:p>
          <a:p>
            <a:pPr lvl="0"/>
            <a:r>
              <a:rPr lang="th-TH" b="1" dirty="0" smtClean="0"/>
              <a:t> ยึดกฎจราจรอย่างเคร่งครัดโดยเฉพาะไม่ฝ่าไฟแดง </a:t>
            </a:r>
            <a:endParaRPr lang="en-US" b="1" dirty="0" smtClean="0"/>
          </a:p>
          <a:p>
            <a:pPr lvl="0"/>
            <a:r>
              <a:rPr lang="th-TH" b="1" dirty="0" smtClean="0"/>
              <a:t>ถือปฏิบัติหลักการขับขี่ปลอดภัย </a:t>
            </a:r>
            <a:r>
              <a:rPr lang="en-US" b="1" dirty="0" smtClean="0"/>
              <a:t>(Safety driving)</a:t>
            </a:r>
            <a:r>
              <a:rPr lang="th-TH" b="1" dirty="0" smtClean="0"/>
              <a:t>ตลอดเวลา</a:t>
            </a:r>
            <a:endParaRPr lang="en-US" b="1" dirty="0" smtClean="0"/>
          </a:p>
          <a:p>
            <a:endParaRPr lang="th-TH" b="1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47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การสื่อสาร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th-TH" b="1" dirty="0" smtClean="0"/>
              <a:t>จัดตั้งศูนย์ประสานการส่งต่อ </a:t>
            </a:r>
            <a:endParaRPr lang="en-US" b="1" dirty="0" smtClean="0"/>
          </a:p>
          <a:p>
            <a:pPr>
              <a:buNone/>
            </a:pPr>
            <a:r>
              <a:rPr lang="th-TH" b="1" dirty="0" smtClean="0"/>
              <a:t>     ๑.๑  การส่งต่อสองทาง ส่งไปและรับกลับ</a:t>
            </a:r>
            <a:endParaRPr lang="en-US" b="1" dirty="0" smtClean="0"/>
          </a:p>
          <a:p>
            <a:pPr>
              <a:buNone/>
            </a:pPr>
            <a:r>
              <a:rPr lang="th-TH" b="1" dirty="0" smtClean="0"/>
              <a:t>     ๑.๒ ระบบคัดกรองที่แยกประเภทผู้ป่วยตามลำดับความเร่งด่วน</a:t>
            </a:r>
            <a:endParaRPr lang="en-US" b="1" dirty="0" smtClean="0"/>
          </a:p>
          <a:p>
            <a:pPr>
              <a:buNone/>
            </a:pPr>
            <a:r>
              <a:rPr lang="th-TH" b="1" dirty="0" smtClean="0"/>
              <a:t>     ๑.๓ การส่งต่อผู้ป่วยในเวลาที่เหมาะสม ไม่ส่งผู้ป่วยไม่วิกฤตเวลาวิกาล</a:t>
            </a:r>
            <a:endParaRPr lang="en-US" b="1" dirty="0" smtClean="0"/>
          </a:p>
          <a:p>
            <a:pPr lvl="0"/>
            <a:r>
              <a:rPr lang="th-TH" b="1" dirty="0" smtClean="0"/>
              <a:t>จัดตั้งศูนย์ปฏิบัติการติดตามควบคุมรถพยาบาลระดับจังหวัด</a:t>
            </a:r>
            <a:endParaRPr lang="en-US" b="1" dirty="0" smtClean="0"/>
          </a:p>
          <a:p>
            <a:pPr>
              <a:buNone/>
            </a:pPr>
            <a:r>
              <a:rPr lang="th-TH" b="1" dirty="0" smtClean="0"/>
              <a:t>     ๒.๑ กำกับติดตามป้องปรามกรณีขับรถเร็วเกินเกณฑ์ </a:t>
            </a:r>
            <a:endParaRPr lang="en-US" b="1" dirty="0" smtClean="0"/>
          </a:p>
          <a:p>
            <a:pPr>
              <a:buNone/>
            </a:pPr>
            <a:r>
              <a:rPr lang="th-TH" b="1" dirty="0" smtClean="0"/>
              <a:t>     ๒.๒ การประสานการจราจรกับตำรวจ</a:t>
            </a:r>
            <a:endParaRPr lang="en-US" b="1" dirty="0" smtClean="0"/>
          </a:p>
          <a:p>
            <a:pPr lvl="0"/>
            <a:r>
              <a:rPr lang="th-TH" b="1" dirty="0" smtClean="0"/>
              <a:t>พยาบาลหรือผู้รับผิดชอบสื่อสารสั้นๆเรื่องโรคหรืออาการผู้ป่วย ข้อบ่งชี้การส่งต่อ ขั้นตอนและการเดินทางต่อผู้ป่วย</a:t>
            </a:r>
            <a:r>
              <a:rPr lang="en-US" b="1" dirty="0" smtClean="0"/>
              <a:t>, </a:t>
            </a:r>
            <a:r>
              <a:rPr lang="th-TH" b="1" dirty="0" smtClean="0"/>
              <a:t>ญาติ</a:t>
            </a:r>
            <a:r>
              <a:rPr lang="en-US" b="1" dirty="0" smtClean="0"/>
              <a:t>, </a:t>
            </a:r>
            <a:r>
              <a:rPr lang="th-TH" b="1" dirty="0" smtClean="0"/>
              <a:t>ก่อนส่งต่อ</a:t>
            </a:r>
            <a:endParaRPr lang="en-US" b="1" dirty="0" smtClean="0"/>
          </a:p>
          <a:p>
            <a:pPr lvl="0"/>
            <a:r>
              <a:rPr lang="th-TH" b="1" dirty="0" smtClean="0"/>
              <a:t>การสื่อสารผ่านช่องทางหนึ่งหรือช่องทางเฉพาะเช่น โทรศัพท์ </a:t>
            </a:r>
            <a:r>
              <a:rPr lang="en-US" b="1" dirty="0" smtClean="0"/>
              <a:t> web refer </a:t>
            </a:r>
            <a:r>
              <a:rPr lang="th-TH" b="1" dirty="0" smtClean="0"/>
              <a:t>ระหว่างโรงพยาบาลที่รับและส่งผู้ป่วยทั้งก่อนหลัง และระหว่างส่งต่อ </a:t>
            </a:r>
            <a:endParaRPr lang="en-US" b="1" dirty="0" smtClean="0"/>
          </a:p>
          <a:p>
            <a:endParaRPr lang="th-TH" b="1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48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สวัสดิการบุคลากร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b="1" dirty="0" smtClean="0"/>
              <a:t>ให้จัดทำประกันภัยภาคสมัครใจชั้น 1 สำหรับรถพยาบาล</a:t>
            </a:r>
            <a:endParaRPr lang="en-US" b="1" dirty="0" smtClean="0"/>
          </a:p>
          <a:p>
            <a:pPr lvl="0"/>
            <a:r>
              <a:rPr lang="th-TH" b="1" dirty="0" smtClean="0"/>
              <a:t>พิจารณาให้ค่าตอบแทนปฏิบัติงานเพิ่มพิเศษ </a:t>
            </a:r>
            <a:r>
              <a:rPr lang="th-TH" b="1" i="1" dirty="0" smtClean="0"/>
              <a:t>(เมื่อพร้อมหรือตามความเหมาะสม)</a:t>
            </a:r>
            <a:endParaRPr lang="en-US" b="1" dirty="0" smtClean="0"/>
          </a:p>
          <a:p>
            <a:pPr lvl="0"/>
            <a:r>
              <a:rPr lang="th-TH" b="1" dirty="0" smtClean="0"/>
              <a:t>ให้จัดทำประกันอุบติเหตุหมู่แก่บุคลากรผู้ปฏิบัติงานบนรถพยาบาลทุกคน </a:t>
            </a:r>
            <a:r>
              <a:rPr lang="th-TH" b="1" i="1" dirty="0" smtClean="0"/>
              <a:t>(เมื่อพร้อมหรือตามความเหมาะสม)</a:t>
            </a:r>
            <a:endParaRPr lang="en-US" b="1" dirty="0" smtClean="0"/>
          </a:p>
          <a:p>
            <a:pPr lvl="0"/>
            <a:r>
              <a:rPr lang="th-TH" b="1" dirty="0" smtClean="0"/>
              <a:t>การเยียวยาเมื่อบาดเจ็บ หรือเสียชีวิตในขณะปฏิบัติหน้าที่ </a:t>
            </a:r>
            <a:r>
              <a:rPr lang="th-TH" b="1" i="1" dirty="0" smtClean="0"/>
              <a:t>(เมื่อพร้อมหรือตามความเหมาะสม)</a:t>
            </a:r>
            <a:endParaRPr lang="en-US" b="1" dirty="0" smtClean="0"/>
          </a:p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49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มาตรการด้านการป้องกัน</a:t>
            </a:r>
            <a:endParaRPr lang="en-GB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ชี้เป้าและแก้ไข 5 ปัญหาหรือ 5 จุดเสี่ยง/จังหวัดทุก 3 เดือน</a:t>
            </a:r>
            <a:endParaRPr lang="en-GB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การดำเนินงานมาตรการชุมชนผ่านระบบสุขภาพอำเภอ (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DHS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) </a:t>
            </a: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ใช้หลัก 5 ส (สารสนเทศ </a:t>
            </a:r>
            <a:r>
              <a:rPr lang="th-TH" dirty="0" err="1" smtClean="0">
                <a:latin typeface="TH SarabunIT๙" pitchFamily="34" charset="-34"/>
                <a:cs typeface="TH SarabunIT๙" pitchFamily="34" charset="-34"/>
              </a:rPr>
              <a:t>สห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สาขา สุดเสี่ยง ส่วนร่วม สุดคุ้ม)</a:t>
            </a: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การตั้งด่านชุมชน โดยใช้หลัก 3 ต (เตรียมความพร้อม ตั้งด่านชุมชน ติดตามตรวจสอบ)</a:t>
            </a:r>
            <a:endParaRPr lang="en-GB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มีมาตรการองค์กร เพื่อกำกับควบคุมพฤติกรรมเสี่ยง (หมวก เมา ความเร็ว เข็มขัด) และเป็นตัวอย่างแก่ชุมชน </a:t>
            </a:r>
          </a:p>
          <a:p>
            <a:endParaRPr lang="en-GB" dirty="0" smtClean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5" name="กลุ่ม 4"/>
          <p:cNvGrpSpPr/>
          <p:nvPr/>
        </p:nvGrpSpPr>
        <p:grpSpPr>
          <a:xfrm>
            <a:off x="71406" y="5500702"/>
            <a:ext cx="8929750" cy="1279772"/>
            <a:chOff x="71406" y="5500702"/>
            <a:chExt cx="8929750" cy="1279772"/>
          </a:xfrm>
        </p:grpSpPr>
        <p:pic>
          <p:nvPicPr>
            <p:cNvPr id="6" name="Picture 2" descr="L:\C. PHER\presentation\templatePPT\eco-green-backgrounds-with-leaf-ppt-backgrounds-powerpoin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71406" y="5500702"/>
              <a:ext cx="8929750" cy="121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" descr="F:\C. PHER\Logo\symbol-ministry\logo MOPH.png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79209" y="6000768"/>
              <a:ext cx="778015" cy="7797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ข้อมูล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b="1" dirty="0" smtClean="0"/>
              <a:t>จังหวัดโดยสำนักงานสาธารณสุขจังหวัดหรือโรงพยาบาล(</a:t>
            </a:r>
            <a:r>
              <a:rPr lang="en-US" b="1" dirty="0" smtClean="0"/>
              <a:t>TEA Unit</a:t>
            </a:r>
            <a:r>
              <a:rPr lang="th-TH" b="1" dirty="0" smtClean="0"/>
              <a:t>)รวบรวมและจัดเก็บข้อมูล </a:t>
            </a:r>
            <a:endParaRPr lang="en-US" b="1" dirty="0" smtClean="0"/>
          </a:p>
          <a:p>
            <a:pPr lvl="0"/>
            <a:r>
              <a:rPr lang="th-TH" b="1" dirty="0" smtClean="0"/>
              <a:t>ให้สอบสวนสาเหตุการเกิดอุบัติเหตุรถพยาบาลทุกครั้ง</a:t>
            </a:r>
            <a:endParaRPr lang="en-US" b="1" dirty="0" smtClean="0"/>
          </a:p>
          <a:p>
            <a:pPr lvl="0"/>
            <a:r>
              <a:rPr lang="th-TH" b="1" dirty="0" smtClean="0"/>
              <a:t>นำเสนอผลสอบสวนต่อ รพ.ต้นสังกัด </a:t>
            </a:r>
            <a:r>
              <a:rPr lang="th-TH" b="1" dirty="0" err="1" smtClean="0"/>
              <a:t>สสจ.</a:t>
            </a:r>
            <a:r>
              <a:rPr lang="th-TH" b="1" dirty="0" smtClean="0"/>
              <a:t> ผู้ตรวจราชการ และปลัดกระทรวงทุกเดือน</a:t>
            </a:r>
            <a:endParaRPr lang="en-US" b="1" dirty="0" smtClean="0"/>
          </a:p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50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sz="10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ประชาชน</a:t>
            </a:r>
            <a:r>
              <a:rPr lang="en-US" sz="10700" dirty="0" smtClean="0"/>
              <a:t/>
            </a:r>
            <a:br>
              <a:rPr lang="en-US" sz="10700" dirty="0" smtClean="0"/>
            </a:br>
            <a:endParaRPr lang="th-TH" sz="107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0"/>
            <a:r>
              <a:rPr lang="th-TH" sz="8000" b="1" dirty="0" smtClean="0"/>
              <a:t>ขอความร่วมมือหลบ </a:t>
            </a:r>
          </a:p>
          <a:p>
            <a:pPr lvl="0"/>
            <a:r>
              <a:rPr lang="th-TH" sz="8000" b="1" dirty="0" smtClean="0"/>
              <a:t>ให้ทางรถพยาบาล</a:t>
            </a:r>
            <a:endParaRPr lang="en-US" sz="8000" b="1" dirty="0" smtClean="0"/>
          </a:p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51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52</a:t>
            </a:fld>
            <a:endParaRPr lang="en-GB" dirty="0"/>
          </a:p>
        </p:txBody>
      </p:sp>
      <p:pic>
        <p:nvPicPr>
          <p:cNvPr id="2050" name="Picture 2" descr="F:\C. PHER\presentation\templatePPT\abstract-turquoise-design-powepoint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4"/>
            <a:ext cx="8929718" cy="6572272"/>
          </a:xfrm>
          <a:prstGeom prst="rect">
            <a:avLst/>
          </a:prstGeom>
          <a:noFill/>
        </p:spPr>
      </p:pic>
      <p:pic>
        <p:nvPicPr>
          <p:cNvPr id="7" name="Picture 2" descr="F:\C. PHER\Logo\symbol-ministry\logo MOP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5578" y="3000372"/>
            <a:ext cx="1777992" cy="1781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ด้านการรักษาพยาบาล</a:t>
            </a:r>
            <a:endParaRPr lang="en-GB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มี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Trauma fast track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ทุกจังหวัด</a:t>
            </a:r>
            <a:endParaRPr lang="en-GB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มีระบบส่งต่อแบบที่เชื่อมโยงเข้าถึงกันได้ทุกระบบ </a:t>
            </a:r>
            <a:endParaRPr lang="en-GB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ผู้บาดเจ็บจากอุบัติเหตุทางถนนต้องได้รับการนำส่งผ่านศูนย์สั่งการโทร 1669 เพิ่มขึ้น</a:t>
            </a: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โดยเฉพาะผู้บาดเจ็บวิกฤตจากอุบัติเหตุทางถนน (สีแดง) นำส่งโดยรถพยาบาล </a:t>
            </a:r>
            <a:r>
              <a:rPr lang="en-GB" dirty="0" smtClean="0">
                <a:latin typeface="TH SarabunIT๙" pitchFamily="34" charset="-34"/>
                <a:cs typeface="TH SarabunIT๙" pitchFamily="34" charset="-34"/>
              </a:rPr>
              <a:t>ALS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ร้อยละ 85</a:t>
            </a:r>
            <a:endParaRPr lang="en-GB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มีการทบทวนและพัฒนาระบบดูแลรักษาพยาบาลผู้ป่วยอุบัติเหตุและฉุกเฉิน เช่น 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trauma audit</a:t>
            </a:r>
            <a:endParaRPr lang="en-GB" dirty="0" smtClean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5" name="กลุ่ม 4"/>
          <p:cNvGrpSpPr/>
          <p:nvPr/>
        </p:nvGrpSpPr>
        <p:grpSpPr>
          <a:xfrm>
            <a:off x="71406" y="5500702"/>
            <a:ext cx="8929750" cy="1279772"/>
            <a:chOff x="71406" y="5500702"/>
            <a:chExt cx="8929750" cy="1279772"/>
          </a:xfrm>
        </p:grpSpPr>
        <p:pic>
          <p:nvPicPr>
            <p:cNvPr id="6" name="Picture 2" descr="L:\C. PHER\presentation\templatePPT\eco-green-backgrounds-with-leaf-ppt-backgrounds-powerpoin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71406" y="5500702"/>
              <a:ext cx="8929750" cy="121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" descr="F:\C. PHER\Logo\symbol-ministry\logo MOPH.png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79209" y="6000768"/>
              <a:ext cx="778015" cy="7797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ด้านการบริหารจัดการ</a:t>
            </a:r>
            <a:endParaRPr lang="en-GB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มี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Trauma Emergency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admint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unit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ใน  รพ.ระดับ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A S M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1</a:t>
            </a:r>
            <a:endParaRPr lang="en-GB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ตั้ง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กลุ่มงานการแพทย์ฉุกเฉินและสาธารณภัย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ที่รับผิดชอบงานอุบัติเหตุ ฉุกเฉินและสาธารณภัยใน </a:t>
            </a:r>
            <a:r>
              <a:rPr lang="th-TH" dirty="0" err="1" smtClean="0">
                <a:latin typeface="TH SarabunIT๙" pitchFamily="34" charset="-34"/>
                <a:cs typeface="TH SarabunIT๙" pitchFamily="34" charset="-34"/>
              </a:rPr>
              <a:t>สสจ.</a:t>
            </a:r>
            <a:endParaRPr lang="en-GB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มีศูนย์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EOC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และ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ICS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กรณีอุบัติเหตุทางถนนระดับส่วนกลาง ระดับเขต จังหวัด และอำเภอ</a:t>
            </a: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ประชุม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OC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ติดตามสถานการณ์ ทุกเดือน </a:t>
            </a:r>
          </a:p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ฝึกซ้อม การ ทำ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TTX OC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และ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ICS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ทุกจังหวัด</a:t>
            </a:r>
          </a:p>
          <a:p>
            <a:endParaRPr lang="en-GB" dirty="0" smtClean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5" name="กลุ่ม 4"/>
          <p:cNvGrpSpPr/>
          <p:nvPr/>
        </p:nvGrpSpPr>
        <p:grpSpPr>
          <a:xfrm>
            <a:off x="71406" y="5500702"/>
            <a:ext cx="8929750" cy="1279772"/>
            <a:chOff x="71406" y="5500702"/>
            <a:chExt cx="8929750" cy="1279772"/>
          </a:xfrm>
        </p:grpSpPr>
        <p:pic>
          <p:nvPicPr>
            <p:cNvPr id="6" name="Picture 2" descr="L:\C. PHER\presentation\templatePPT\eco-green-backgrounds-with-leaf-ppt-backgrounds-powerpoin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71406" y="5500702"/>
              <a:ext cx="8929750" cy="121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" descr="F:\C. PHER\Logo\symbol-ministry\logo MOPH.png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79209" y="6000768"/>
              <a:ext cx="778015" cy="7797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5720" y="2214554"/>
            <a:ext cx="3714776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</a:rPr>
              <a:t>กำหนดหน่วย/ผู้รับผิดชอบ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438" y="3286124"/>
            <a:ext cx="4214810" cy="3286148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การออกแบบการประสานงาน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ตอบสนองตามบทบาท </a:t>
            </a:r>
            <a:r>
              <a:rPr lang="en-US" sz="2400" b="1" dirty="0" smtClean="0">
                <a:solidFill>
                  <a:schemeClr val="tx1"/>
                </a:solidFill>
              </a:rPr>
              <a:t>ICS</a:t>
            </a:r>
            <a:endParaRPr lang="th-TH" sz="2400" b="1" dirty="0" smtClean="0">
              <a:solidFill>
                <a:schemeClr val="tx1"/>
              </a:solidFill>
            </a:endParaRPr>
          </a:p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เตรียมความพร้อม/ติดตามกำกับ 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จัดการป้องกันและลดความเสี่ยง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บริหารจัดการข้อมูล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พัฒนาบุคลากร/เครือข่าย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สื่อสารข้อมูลแก่หน่วยงานหรือสาธารณะ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การจัดการความรู้</a:t>
            </a:r>
            <a:endParaRPr lang="th-TH" sz="24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58" y="1214422"/>
            <a:ext cx="3714776" cy="78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สำนักงานสาธารณสุขจังหวัด</a:t>
            </a:r>
          </a:p>
        </p:txBody>
      </p:sp>
      <p:sp>
        <p:nvSpPr>
          <p:cNvPr id="6" name="Rounded Rectangle 3"/>
          <p:cNvSpPr/>
          <p:nvPr/>
        </p:nvSpPr>
        <p:spPr>
          <a:xfrm>
            <a:off x="4643438" y="2214554"/>
            <a:ext cx="4215939" cy="10715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ผู้ดูแลงานอุบัติเหตุ ฉุกเฉินและสาธารณภัย</a:t>
            </a:r>
          </a:p>
        </p:txBody>
      </p:sp>
      <p:sp>
        <p:nvSpPr>
          <p:cNvPr id="7" name="Rounded Rectangle 4"/>
          <p:cNvSpPr/>
          <p:nvPr/>
        </p:nvSpPr>
        <p:spPr>
          <a:xfrm>
            <a:off x="4857752" y="3571876"/>
            <a:ext cx="3929090" cy="1143008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ผอ.ศูนย์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</a:rPr>
              <a:t>EP ,Surgery . Orthopedic</a:t>
            </a:r>
            <a:r>
              <a:rPr lang="th-TH" sz="24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(แพทย์)</a:t>
            </a:r>
          </a:p>
        </p:txBody>
      </p:sp>
      <p:sp>
        <p:nvSpPr>
          <p:cNvPr id="8" name="Rounded Rectangle 5"/>
          <p:cNvSpPr/>
          <p:nvPr/>
        </p:nvSpPr>
        <p:spPr>
          <a:xfrm>
            <a:off x="4477980" y="4872054"/>
            <a:ext cx="2165722" cy="1700218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พยาบาลประสานงาน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(พยาบาลวิชาชีพ)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438" y="1214422"/>
            <a:ext cx="4071966" cy="785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โรงพยาบาล ขนาด </a:t>
            </a:r>
            <a:r>
              <a:rPr lang="en-GB" sz="3200" b="1" dirty="0" smtClean="0">
                <a:solidFill>
                  <a:schemeClr val="tx1"/>
                </a:solidFill>
              </a:rPr>
              <a:t>A</a:t>
            </a:r>
            <a:r>
              <a:rPr lang="th-TH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S </a:t>
            </a:r>
            <a:r>
              <a:rPr lang="en-GB" sz="3200" b="1" dirty="0" smtClean="0">
                <a:solidFill>
                  <a:schemeClr val="tx1"/>
                </a:solidFill>
              </a:rPr>
              <a:t>M1</a:t>
            </a:r>
            <a:endParaRPr lang="th-TH" sz="32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5"/>
          <p:cNvSpPr/>
          <p:nvPr/>
        </p:nvSpPr>
        <p:spPr>
          <a:xfrm>
            <a:off x="6835434" y="4872054"/>
            <a:ext cx="2165722" cy="1771656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เจ้าหน้าที่ธุรการ</a:t>
            </a:r>
          </a:p>
          <a:p>
            <a:pPr algn="ctr"/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149346"/>
            <a:ext cx="8143932" cy="779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Trauma Emergency Admin Unit</a:t>
            </a:r>
            <a:endParaRPr lang="en-GB" sz="4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ตัวยึดหมายเลขภาพนิ่ง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3" name="กลุ่ม 12"/>
          <p:cNvGrpSpPr/>
          <p:nvPr/>
        </p:nvGrpSpPr>
        <p:grpSpPr>
          <a:xfrm>
            <a:off x="71406" y="5500702"/>
            <a:ext cx="8929750" cy="1279772"/>
            <a:chOff x="71406" y="5500702"/>
            <a:chExt cx="8929750" cy="1279772"/>
          </a:xfrm>
        </p:grpSpPr>
        <p:pic>
          <p:nvPicPr>
            <p:cNvPr id="14" name="Picture 2" descr="L:\C. PHER\presentation\templatePPT\eco-green-backgrounds-with-leaf-ppt-backgrounds-powerpoin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71406" y="5500702"/>
              <a:ext cx="8929750" cy="121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2" descr="F:\C. PHER\Logo\symbol-ministry\logo MOPH.png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79209" y="6000768"/>
              <a:ext cx="778015" cy="779706"/>
            </a:xfrm>
            <a:prstGeom prst="rect">
              <a:avLst/>
            </a:prstGeom>
            <a:noFill/>
          </p:spPr>
        </p:pic>
      </p:grpSp>
      <p:sp>
        <p:nvSpPr>
          <p:cNvPr id="17" name="ลูกศรขวา 16"/>
          <p:cNvSpPr/>
          <p:nvPr/>
        </p:nvSpPr>
        <p:spPr>
          <a:xfrm rot="5400000">
            <a:off x="2035951" y="1964521"/>
            <a:ext cx="214314" cy="28575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21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00100" y="5429264"/>
            <a:ext cx="2571768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</a:rPr>
              <a:t>งานสาธารณภัย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3504" y="3643314"/>
            <a:ext cx="3714776" cy="78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ระบบการแพทย์ฉุกเฉิน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2071678"/>
            <a:ext cx="3857652" cy="32147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chemeClr val="tx1"/>
                </a:solidFill>
              </a:rPr>
              <a:t>1. ตรวจรับรองและขึ้นทะเบียน</a:t>
            </a:r>
          </a:p>
          <a:p>
            <a:r>
              <a:rPr lang="th-TH" sz="2400" b="1" dirty="0" smtClean="0">
                <a:solidFill>
                  <a:schemeClr val="tx1"/>
                </a:solidFill>
              </a:rPr>
              <a:t>2. </a:t>
            </a:r>
            <a:r>
              <a:rPr lang="th-TH" sz="2400" b="1" dirty="0" err="1" smtClean="0">
                <a:solidFill>
                  <a:schemeClr val="tx1"/>
                </a:solidFill>
              </a:rPr>
              <a:t>พัต</a:t>
            </a:r>
            <a:r>
              <a:rPr lang="th-TH" sz="2400" b="1" dirty="0" smtClean="0">
                <a:solidFill>
                  <a:schemeClr val="tx1"/>
                </a:solidFill>
              </a:rPr>
              <a:t>นาระบบข้อมูล</a:t>
            </a:r>
          </a:p>
          <a:p>
            <a:r>
              <a:rPr lang="th-TH" sz="2400" b="1" dirty="0" smtClean="0">
                <a:solidFill>
                  <a:schemeClr val="tx1"/>
                </a:solidFill>
              </a:rPr>
              <a:t>3. พัฒนาบุคลากร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4.</a:t>
            </a:r>
            <a:r>
              <a:rPr lang="th-TH" sz="2400" b="1" dirty="0" smtClean="0">
                <a:solidFill>
                  <a:schemeClr val="tx1"/>
                </a:solidFill>
              </a:rPr>
              <a:t>พัฒนาระบบสื่อสารและศูนย์สั่งการ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5.</a:t>
            </a:r>
            <a:r>
              <a:rPr lang="th-TH" sz="2400" b="1" dirty="0" smtClean="0">
                <a:solidFill>
                  <a:schemeClr val="tx1"/>
                </a:solidFill>
              </a:rPr>
              <a:t> พัฒนาประสิทธิภาพเครือข่ายบริการ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6. </a:t>
            </a:r>
            <a:r>
              <a:rPr lang="th-TH" sz="2400" b="1" dirty="0" smtClean="0">
                <a:solidFill>
                  <a:schemeClr val="tx1"/>
                </a:solidFill>
              </a:rPr>
              <a:t>พัฒนาระบบส่งต่อ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7. </a:t>
            </a:r>
            <a:r>
              <a:rPr lang="th-TH" sz="2400" b="1" dirty="0" smtClean="0">
                <a:solidFill>
                  <a:schemeClr val="tx1"/>
                </a:solidFill>
              </a:rPr>
              <a:t>มาตรการรถพยาบาล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8.</a:t>
            </a:r>
            <a:r>
              <a:rPr lang="th-TH" sz="2400" b="1" dirty="0" smtClean="0">
                <a:solidFill>
                  <a:schemeClr val="tx1"/>
                </a:solidFill>
              </a:rPr>
              <a:t>ประชาสัมพันธ์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9. EMCO</a:t>
            </a:r>
            <a:endParaRPr lang="th-TH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149346"/>
            <a:ext cx="8143932" cy="779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กลุ่มงานการแพทย์ฉุกเฉินและสาธารณภัย</a:t>
            </a:r>
            <a:endParaRPr lang="en-GB" sz="4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ตัวยึดหมายเลขภาพนิ่ง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4BA7-F90F-46DD-8EE6-4020D4045FC6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3" name="กลุ่ม 12"/>
          <p:cNvGrpSpPr/>
          <p:nvPr/>
        </p:nvGrpSpPr>
        <p:grpSpPr>
          <a:xfrm>
            <a:off x="-142908" y="5578228"/>
            <a:ext cx="8929750" cy="1279772"/>
            <a:chOff x="71406" y="5500702"/>
            <a:chExt cx="8929750" cy="1279772"/>
          </a:xfrm>
        </p:grpSpPr>
        <p:pic>
          <p:nvPicPr>
            <p:cNvPr id="14" name="Picture 2" descr="L:\C. PHER\presentation\templatePPT\eco-green-backgrounds-with-leaf-ppt-backgrounds-powerpoin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71406" y="5500702"/>
              <a:ext cx="8929750" cy="121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2" descr="F:\C. PHER\Logo\symbol-ministry\logo MOPH.png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79209" y="6000768"/>
              <a:ext cx="778015" cy="779706"/>
            </a:xfrm>
            <a:prstGeom prst="rect">
              <a:avLst/>
            </a:prstGeom>
            <a:noFill/>
          </p:spPr>
        </p:pic>
      </p:grpSp>
      <p:sp>
        <p:nvSpPr>
          <p:cNvPr id="16" name="Rounded Rectangle 3"/>
          <p:cNvSpPr/>
          <p:nvPr/>
        </p:nvSpPr>
        <p:spPr>
          <a:xfrm>
            <a:off x="785786" y="1000108"/>
            <a:ext cx="2928958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</a:rPr>
              <a:t>งานป้องกันการบาดเจ็บ</a:t>
            </a:r>
          </a:p>
        </p:txBody>
      </p:sp>
      <p:sp>
        <p:nvSpPr>
          <p:cNvPr id="19" name="Rounded Rectangle 3"/>
          <p:cNvSpPr/>
          <p:nvPr/>
        </p:nvSpPr>
        <p:spPr>
          <a:xfrm>
            <a:off x="5000628" y="1000108"/>
            <a:ext cx="3929090" cy="25717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1.</a:t>
            </a:r>
            <a:r>
              <a:rPr lang="th-TH" sz="2400" b="1" dirty="0" smtClean="0">
                <a:solidFill>
                  <a:schemeClr val="tx1"/>
                </a:solidFill>
              </a:rPr>
              <a:t>การบาดเจ็บทุกเหตุ </a:t>
            </a:r>
            <a:r>
              <a:rPr lang="en-US" sz="2400" b="1" dirty="0" smtClean="0">
                <a:solidFill>
                  <a:schemeClr val="tx1"/>
                </a:solidFill>
              </a:rPr>
              <a:t> RTI </a:t>
            </a:r>
            <a:r>
              <a:rPr lang="th-TH" sz="2400" b="1" dirty="0" smtClean="0">
                <a:solidFill>
                  <a:schemeClr val="tx1"/>
                </a:solidFill>
              </a:rPr>
              <a:t>เด็กจมน้ำ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2. </a:t>
            </a:r>
            <a:r>
              <a:rPr lang="th-TH" sz="2400" b="1" dirty="0" err="1" smtClean="0">
                <a:solidFill>
                  <a:schemeClr val="tx1"/>
                </a:solidFill>
              </a:rPr>
              <a:t>พัต</a:t>
            </a:r>
            <a:r>
              <a:rPr lang="th-TH" sz="2400" b="1" dirty="0" smtClean="0">
                <a:solidFill>
                  <a:schemeClr val="tx1"/>
                </a:solidFill>
              </a:rPr>
              <a:t>นาระบบข้อมูล </a:t>
            </a:r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r>
              <a:rPr lang="th-TH" sz="2400" b="1" dirty="0" smtClean="0">
                <a:solidFill>
                  <a:schemeClr val="tx1"/>
                </a:solidFill>
              </a:rPr>
              <a:t> ฐาน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3. </a:t>
            </a:r>
            <a:r>
              <a:rPr lang="th-TH" sz="2400" b="1" dirty="0" smtClean="0">
                <a:solidFill>
                  <a:schemeClr val="tx1"/>
                </a:solidFill>
              </a:rPr>
              <a:t>การสอบสวนและวิเคราะห์เหตุ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4. </a:t>
            </a:r>
            <a:r>
              <a:rPr lang="th-TH" sz="2400" b="1" dirty="0" smtClean="0">
                <a:solidFill>
                  <a:schemeClr val="tx1"/>
                </a:solidFill>
              </a:rPr>
              <a:t>การมีส่วนร่วมของท้องถิ่น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5.</a:t>
            </a:r>
            <a:r>
              <a:rPr lang="th-TH" sz="2400" b="1" dirty="0" smtClean="0">
                <a:solidFill>
                  <a:schemeClr val="tx1"/>
                </a:solidFill>
              </a:rPr>
              <a:t>มาตรการองค์กร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6.</a:t>
            </a:r>
            <a:r>
              <a:rPr lang="th-TH" sz="2400" b="1" dirty="0" smtClean="0">
                <a:solidFill>
                  <a:schemeClr val="tx1"/>
                </a:solidFill>
              </a:rPr>
              <a:t>งานวิจัยและพัฒนา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7.Service plan</a:t>
            </a:r>
            <a:endParaRPr lang="th-TH" sz="2400" b="1" dirty="0" smtClean="0">
              <a:solidFill>
                <a:schemeClr val="tx1"/>
              </a:solidFill>
            </a:endParaRPr>
          </a:p>
          <a:p>
            <a:endParaRPr lang="th-TH" sz="2400" b="1" dirty="0" smtClean="0">
              <a:solidFill>
                <a:schemeClr val="tx1"/>
              </a:solidFill>
            </a:endParaRPr>
          </a:p>
          <a:p>
            <a:endParaRPr lang="th-TH" sz="2400" b="1" dirty="0" smtClean="0">
              <a:solidFill>
                <a:schemeClr val="tx1"/>
              </a:solidFill>
            </a:endParaRPr>
          </a:p>
          <a:p>
            <a:endParaRPr lang="th-TH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8" name="ลูกศรขวา 17"/>
          <p:cNvSpPr/>
          <p:nvPr/>
        </p:nvSpPr>
        <p:spPr>
          <a:xfrm>
            <a:off x="3857620" y="1428736"/>
            <a:ext cx="1000132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ซ้าย 20"/>
          <p:cNvSpPr/>
          <p:nvPr/>
        </p:nvSpPr>
        <p:spPr>
          <a:xfrm>
            <a:off x="4214810" y="3786190"/>
            <a:ext cx="835532" cy="3417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ลูกศรขวา 21"/>
          <p:cNvSpPr/>
          <p:nvPr/>
        </p:nvSpPr>
        <p:spPr>
          <a:xfrm>
            <a:off x="3786182" y="5715016"/>
            <a:ext cx="150019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3"/>
          <p:cNvSpPr/>
          <p:nvPr/>
        </p:nvSpPr>
        <p:spPr>
          <a:xfrm>
            <a:off x="5429256" y="4500570"/>
            <a:ext cx="3286148" cy="21431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b="1" dirty="0" smtClean="0">
              <a:solidFill>
                <a:schemeClr val="tx1"/>
              </a:solidFill>
            </a:endParaRPr>
          </a:p>
          <a:p>
            <a:endParaRPr lang="th-TH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1. </a:t>
            </a:r>
            <a:r>
              <a:rPr lang="th-TH" sz="2400" b="1" dirty="0" smtClean="0">
                <a:solidFill>
                  <a:schemeClr val="tx1"/>
                </a:solidFill>
              </a:rPr>
              <a:t>แผนการลดความเสี่ยง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2. </a:t>
            </a:r>
            <a:r>
              <a:rPr lang="th-TH" sz="2400" b="1" dirty="0" smtClean="0">
                <a:solidFill>
                  <a:schemeClr val="tx1"/>
                </a:solidFill>
              </a:rPr>
              <a:t>ระบบเฝ้าระวังและเตือนภัย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3. </a:t>
            </a:r>
            <a:r>
              <a:rPr lang="th-TH" sz="2400" b="1" dirty="0" smtClean="0">
                <a:solidFill>
                  <a:schemeClr val="tx1"/>
                </a:solidFill>
              </a:rPr>
              <a:t>ศูนย์ปฏิบัติการ </a:t>
            </a:r>
            <a:r>
              <a:rPr lang="en-US" sz="2400" b="1" dirty="0" smtClean="0">
                <a:solidFill>
                  <a:schemeClr val="tx1"/>
                </a:solidFill>
              </a:rPr>
              <a:t>PHEOC</a:t>
            </a:r>
            <a:endParaRPr lang="th-TH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4.</a:t>
            </a:r>
            <a:r>
              <a:rPr lang="th-TH" sz="2400" b="1" dirty="0" smtClean="0">
                <a:solidFill>
                  <a:schemeClr val="tx1"/>
                </a:solidFill>
              </a:rPr>
              <a:t> แผนเตรียมพร้อมทุกภัย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5. ICS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6. </a:t>
            </a:r>
            <a:r>
              <a:rPr lang="th-TH" sz="2400" b="1" dirty="0" smtClean="0">
                <a:solidFill>
                  <a:schemeClr val="tx1"/>
                </a:solidFill>
              </a:rPr>
              <a:t>การซ้อมรับภัยพิบัติ</a:t>
            </a: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th-TH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4048</Words>
  <Application>Microsoft Office PowerPoint</Application>
  <PresentationFormat>นำเสนอทางหน้าจอ (4:3)</PresentationFormat>
  <Paragraphs>872</Paragraphs>
  <Slides>52</Slides>
  <Notes>6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52</vt:i4>
      </vt:variant>
    </vt:vector>
  </HeadingPairs>
  <TitlesOfParts>
    <vt:vector size="54" baseType="lpstr">
      <vt:lpstr>ชุดรูปแบบของ Office</vt:lpstr>
      <vt:lpstr>แผ่นงาน Microsoft Office Excel 97-2003</vt:lpstr>
      <vt:lpstr> การป้องกันแก้ไขการบาดเจ็บและเสียชีวิต จากการจราจรทางถนน </vt:lpstr>
      <vt:lpstr>ภาพนิ่ง 2</vt:lpstr>
      <vt:lpstr>ภาพนิ่ง 3</vt:lpstr>
      <vt:lpstr>มาตรการด้านการจัดการข้อมูล </vt:lpstr>
      <vt:lpstr>มาตรการด้านการป้องกัน</vt:lpstr>
      <vt:lpstr>ด้านการรักษาพยาบาล</vt:lpstr>
      <vt:lpstr>ด้านการบริหารจัดการ</vt:lpstr>
      <vt:lpstr>ภาพนิ่ง 8</vt:lpstr>
      <vt:lpstr>ภาพนิ่ง 9</vt:lpstr>
      <vt:lpstr>ภาพนิ่ง 10</vt:lpstr>
      <vt:lpstr>อุปสรรค</vt:lpstr>
      <vt:lpstr>ภาพนิ่ง 12</vt:lpstr>
      <vt:lpstr>ภาพนิ่ง 13</vt:lpstr>
      <vt:lpstr>มาตรด้านการจัดการข้อมูล</vt:lpstr>
      <vt:lpstr>จำนวนจังหวัดที่การบูรณาการข้อมูล 3 ฐาน แยกเป็นรายเขตสุขภาพ</vt:lpstr>
      <vt:lpstr>การแก้ไขจุดเสี่ยง 5 จุด/ไตรมาส/จังหวัด</vt:lpstr>
      <vt:lpstr>ภาพนิ่ง 17</vt:lpstr>
      <vt:lpstr>ภาพนิ่ง 18</vt:lpstr>
      <vt:lpstr>การรายงานจุดเสี่ยง จำแนกตามเขตสุขภาพ ไตรมาสที่ 1 และ ไตรมาสที่ 2</vt:lpstr>
      <vt:lpstr>มาตรการด้านการป้องกัน</vt:lpstr>
      <vt:lpstr>ภาพนิ่ง 21</vt:lpstr>
      <vt:lpstr>ภาพนิ่ง 22</vt:lpstr>
      <vt:lpstr>ภาพนิ่ง 23</vt:lpstr>
      <vt:lpstr>มาตรการรักษาพยาบาล</vt:lpstr>
      <vt:lpstr>มาตรการเตรียมความพร้อมด้านรักษาพยาบาล</vt:lpstr>
      <vt:lpstr>จังหวัดที่มีการรายงานข้อมูลระบบ  Trauma Fast track</vt:lpstr>
      <vt:lpstr>ภาพนิ่ง 27</vt:lpstr>
      <vt:lpstr>   </vt:lpstr>
      <vt:lpstr>มาตรการบริหารจัดการ/โครงสร้าง</vt:lpstr>
      <vt:lpstr>การจัดตั้ง Trauma &amp; Emergency admin unit</vt:lpstr>
      <vt:lpstr>ผังบัญชาการเหตุการณ์ ICS</vt:lpstr>
      <vt:lpstr>มาตรการบริหารจัดการและโครงสร้าง</vt:lpstr>
      <vt:lpstr>ภาพนิ่ง 33</vt:lpstr>
      <vt:lpstr>ภาพนิ่ง 34</vt:lpstr>
      <vt:lpstr>ระบบจัดการภาวะฉุกเฉินทางสาธารณสุข Public Health Emergency Management (PHEM)</vt:lpstr>
      <vt:lpstr>ภาพนิ่ง 36</vt:lpstr>
      <vt:lpstr> สาธารณภัยที่ต้องรายงานปลัดกระทรวง </vt:lpstr>
      <vt:lpstr> ขั้นตอนการรายงานระดับจังหวัดและเขต </vt:lpstr>
      <vt:lpstr>การจัดตั้ง Trauma &amp; Emergency admin unit</vt:lpstr>
      <vt:lpstr>ผังบัญชาการเหตุการณ์ ICS</vt:lpstr>
      <vt:lpstr>มาตรการบริหารจัดการและโครงสร้าง</vt:lpstr>
      <vt:lpstr>ภาพนิ่ง 42</vt:lpstr>
      <vt:lpstr>ภาพนิ่ง 43</vt:lpstr>
      <vt:lpstr> สำนักสาธารณสุขฉุกเฉิน </vt:lpstr>
      <vt:lpstr> รถพยาบาล </vt:lpstr>
      <vt:lpstr> คุณลักษณะพนักงานขับรถ </vt:lpstr>
      <vt:lpstr> วินัยพนักงานขับรถ </vt:lpstr>
      <vt:lpstr> การสื่อสาร </vt:lpstr>
      <vt:lpstr> สวัสดิการบุคลากร </vt:lpstr>
      <vt:lpstr> ข้อมูล </vt:lpstr>
      <vt:lpstr>  ประชาชน </vt:lpstr>
      <vt:lpstr>ภาพนิ่ง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PHEOC MOPH</dc:title>
  <dc:creator>asus002</dc:creator>
  <cp:lastModifiedBy>Leno</cp:lastModifiedBy>
  <cp:revision>224</cp:revision>
  <dcterms:created xsi:type="dcterms:W3CDTF">2015-10-31T16:31:47Z</dcterms:created>
  <dcterms:modified xsi:type="dcterms:W3CDTF">2016-07-13T05:46:34Z</dcterms:modified>
</cp:coreProperties>
</file>